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0"/>
  </p:notesMasterIdLst>
  <p:handoutMasterIdLst>
    <p:handoutMasterId r:id="rId21"/>
  </p:handoutMasterIdLst>
  <p:sldIdLst>
    <p:sldId id="326" r:id="rId2"/>
    <p:sldId id="333" r:id="rId3"/>
    <p:sldId id="392" r:id="rId4"/>
    <p:sldId id="334" r:id="rId5"/>
    <p:sldId id="336" r:id="rId6"/>
    <p:sldId id="338" r:id="rId7"/>
    <p:sldId id="340" r:id="rId8"/>
    <p:sldId id="341" r:id="rId9"/>
    <p:sldId id="345" r:id="rId10"/>
    <p:sldId id="348" r:id="rId11"/>
    <p:sldId id="396" r:id="rId12"/>
    <p:sldId id="393" r:id="rId13"/>
    <p:sldId id="394" r:id="rId14"/>
    <p:sldId id="397" r:id="rId15"/>
    <p:sldId id="398" r:id="rId16"/>
    <p:sldId id="399" r:id="rId17"/>
    <p:sldId id="401" r:id="rId18"/>
    <p:sldId id="402" r:id="rId1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6"/>
            <p14:sldId id="333"/>
            <p14:sldId id="392"/>
            <p14:sldId id="334"/>
            <p14:sldId id="336"/>
            <p14:sldId id="338"/>
            <p14:sldId id="340"/>
            <p14:sldId id="341"/>
            <p14:sldId id="345"/>
            <p14:sldId id="348"/>
            <p14:sldId id="396"/>
            <p14:sldId id="393"/>
            <p14:sldId id="394"/>
            <p14:sldId id="397"/>
            <p14:sldId id="398"/>
            <p14:sldId id="399"/>
            <p14:sldId id="401"/>
            <p14:sldId id="402"/>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0"/>
  </p:normalViewPr>
  <p:slideViewPr>
    <p:cSldViewPr showGuides="1">
      <p:cViewPr varScale="1">
        <p:scale>
          <a:sx n="96" d="100"/>
          <a:sy n="96" d="100"/>
        </p:scale>
        <p:origin x="624"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368A7-B148-4F18-99D1-13AFF3E3BF0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fr-FR"/>
        </a:p>
      </dgm:t>
    </dgm:pt>
    <dgm:pt modelId="{EF633993-74C5-41B4-B9E6-C2F20D41D2A0}">
      <dgm:prSet phldrT="[Texte]" custT="1"/>
      <dgm:spPr>
        <a:noFill/>
        <a:ln w="9525">
          <a:solidFill>
            <a:schemeClr val="tx1"/>
          </a:solidFill>
        </a:ln>
      </dgm:spPr>
      <dgm:t>
        <a:bodyPr/>
        <a:lstStyle/>
        <a:p>
          <a:r>
            <a:rPr lang="fr-FR" sz="1400" b="1" dirty="0" smtClean="0">
              <a:solidFill>
                <a:srgbClr val="020290"/>
              </a:solidFill>
              <a:latin typeface="Calibri" panose="020F0502020204030204" pitchFamily="34" charset="0"/>
              <a:cs typeface="Calibri" panose="020F0502020204030204" pitchFamily="34" charset="0"/>
            </a:rPr>
            <a:t>Pilier 1 </a:t>
          </a:r>
        </a:p>
        <a:p>
          <a:r>
            <a:rPr lang="fr-FR" sz="1400" b="1" dirty="0" smtClean="0">
              <a:solidFill>
                <a:srgbClr val="020290"/>
              </a:solidFill>
              <a:latin typeface="Calibri" panose="020F0502020204030204" pitchFamily="34" charset="0"/>
              <a:cs typeface="Calibri" panose="020F0502020204030204" pitchFamily="34" charset="0"/>
            </a:rPr>
            <a:t>Science d’excellence</a:t>
          </a:r>
          <a:endParaRPr lang="fr-FR" sz="1400" dirty="0">
            <a:solidFill>
              <a:srgbClr val="020290"/>
            </a:solidFill>
            <a:latin typeface="Calibri" panose="020F0502020204030204" pitchFamily="34" charset="0"/>
            <a:cs typeface="Calibri" panose="020F0502020204030204" pitchFamily="34" charset="0"/>
          </a:endParaRPr>
        </a:p>
      </dgm:t>
    </dgm:pt>
    <dgm:pt modelId="{6E5E96AD-EEE8-41F0-A060-A4F68E3AD314}" type="parTrans" cxnId="{DF4FE288-B80F-4EC8-8F28-B56FBE0CB86B}">
      <dgm:prSet/>
      <dgm:spPr/>
      <dgm:t>
        <a:bodyPr/>
        <a:lstStyle/>
        <a:p>
          <a:endParaRPr lang="fr-FR"/>
        </a:p>
      </dgm:t>
    </dgm:pt>
    <dgm:pt modelId="{F0903484-120C-42B8-A78C-030D7CAFBF7A}" type="sibTrans" cxnId="{DF4FE288-B80F-4EC8-8F28-B56FBE0CB86B}">
      <dgm:prSet/>
      <dgm:spPr/>
      <dgm:t>
        <a:bodyPr/>
        <a:lstStyle/>
        <a:p>
          <a:endParaRPr lang="fr-FR"/>
        </a:p>
      </dgm:t>
    </dgm:pt>
    <dgm:pt modelId="{895CA868-3EE3-420A-BB28-CABA5EE0C16A}">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Conseil européen de la recherche</a:t>
          </a:r>
          <a:endParaRPr lang="fr-FR" sz="1100" dirty="0">
            <a:latin typeface="Calibri" panose="020F0502020204030204" pitchFamily="34" charset="0"/>
            <a:cs typeface="Calibri" panose="020F0502020204030204" pitchFamily="34" charset="0"/>
          </a:endParaRPr>
        </a:p>
      </dgm:t>
    </dgm:pt>
    <dgm:pt modelId="{53B66C8A-44D7-44D0-BC89-40A89EC4EE0B}" type="parTrans" cxnId="{678D1451-9DD5-4A41-A1B9-9F7398BB60A5}">
      <dgm:prSet/>
      <dgm:spPr/>
      <dgm:t>
        <a:bodyPr/>
        <a:lstStyle/>
        <a:p>
          <a:endParaRPr lang="fr-FR"/>
        </a:p>
      </dgm:t>
    </dgm:pt>
    <dgm:pt modelId="{A506EEA4-5C4E-43CF-923F-19450390C695}" type="sibTrans" cxnId="{678D1451-9DD5-4A41-A1B9-9F7398BB60A5}">
      <dgm:prSet/>
      <dgm:spPr/>
      <dgm:t>
        <a:bodyPr/>
        <a:lstStyle/>
        <a:p>
          <a:endParaRPr lang="fr-FR"/>
        </a:p>
      </dgm:t>
    </dgm:pt>
    <dgm:pt modelId="{1D56722D-827A-494E-B613-D3682EF0A337}">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Actions Marie </a:t>
          </a:r>
          <a:r>
            <a:rPr lang="fr-FR" sz="1100" dirty="0" err="1" smtClean="0">
              <a:latin typeface="Calibri" panose="020F0502020204030204" pitchFamily="34" charset="0"/>
              <a:cs typeface="Calibri" panose="020F0502020204030204" pitchFamily="34" charset="0"/>
            </a:rPr>
            <a:t>Skłodowska</a:t>
          </a:r>
          <a:r>
            <a:rPr lang="fr-FR" sz="1100" dirty="0" smtClean="0">
              <a:latin typeface="Calibri" panose="020F0502020204030204" pitchFamily="34" charset="0"/>
              <a:cs typeface="Calibri" panose="020F0502020204030204" pitchFamily="34" charset="0"/>
            </a:rPr>
            <a:t>-Curie</a:t>
          </a:r>
          <a:endParaRPr lang="fr-FR" sz="1100" dirty="0">
            <a:latin typeface="Calibri" panose="020F0502020204030204" pitchFamily="34" charset="0"/>
            <a:cs typeface="Calibri" panose="020F0502020204030204" pitchFamily="34" charset="0"/>
          </a:endParaRPr>
        </a:p>
      </dgm:t>
    </dgm:pt>
    <dgm:pt modelId="{2243F0D3-22B6-4747-A77C-9E0EDBF601F4}" type="parTrans" cxnId="{993B822B-542C-48A6-9BEB-E8CE7E03CC06}">
      <dgm:prSet/>
      <dgm:spPr/>
      <dgm:t>
        <a:bodyPr/>
        <a:lstStyle/>
        <a:p>
          <a:endParaRPr lang="fr-FR"/>
        </a:p>
      </dgm:t>
    </dgm:pt>
    <dgm:pt modelId="{2DCEE0F2-27F0-4F46-9E1D-8FFD32164D02}" type="sibTrans" cxnId="{993B822B-542C-48A6-9BEB-E8CE7E03CC06}">
      <dgm:prSet/>
      <dgm:spPr/>
      <dgm:t>
        <a:bodyPr/>
        <a:lstStyle/>
        <a:p>
          <a:endParaRPr lang="fr-FR"/>
        </a:p>
      </dgm:t>
    </dgm:pt>
    <dgm:pt modelId="{3D2F6A53-FE28-4EF9-B701-D1A2EB476FB6}">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Infrastructures de recherche</a:t>
          </a:r>
          <a:endParaRPr lang="fr-FR" sz="1100" dirty="0">
            <a:latin typeface="Calibri" panose="020F0502020204030204" pitchFamily="34" charset="0"/>
            <a:cs typeface="Calibri" panose="020F0502020204030204" pitchFamily="34" charset="0"/>
          </a:endParaRPr>
        </a:p>
      </dgm:t>
    </dgm:pt>
    <dgm:pt modelId="{0D9DD263-54FC-486E-B19B-9B329A16E7E2}" type="parTrans" cxnId="{A373D470-32A2-4464-B03E-3722A16AECC5}">
      <dgm:prSet/>
      <dgm:spPr/>
      <dgm:t>
        <a:bodyPr/>
        <a:lstStyle/>
        <a:p>
          <a:endParaRPr lang="fr-FR"/>
        </a:p>
      </dgm:t>
    </dgm:pt>
    <dgm:pt modelId="{BE2BDA76-B676-4380-971D-56D5B183C4D3}" type="sibTrans" cxnId="{A373D470-32A2-4464-B03E-3722A16AECC5}">
      <dgm:prSet/>
      <dgm:spPr/>
      <dgm:t>
        <a:bodyPr/>
        <a:lstStyle/>
        <a:p>
          <a:endParaRPr lang="fr-FR"/>
        </a:p>
      </dgm:t>
    </dgm:pt>
    <dgm:pt modelId="{F6A39297-6838-4766-B786-D3F481D37FF0}">
      <dgm:prSet custT="1"/>
      <dgm:spPr>
        <a:noFill/>
        <a:ln w="3175">
          <a:solidFill>
            <a:srgbClr val="020290"/>
          </a:solidFill>
        </a:ln>
      </dgm:spPr>
      <dgm:t>
        <a:bodyPr/>
        <a:lstStyle/>
        <a:p>
          <a:r>
            <a:rPr lang="fr-FR" sz="1400" b="1" dirty="0" smtClean="0">
              <a:solidFill>
                <a:srgbClr val="020290"/>
              </a:solidFill>
              <a:latin typeface="Calibri" panose="020F0502020204030204" pitchFamily="34" charset="0"/>
              <a:cs typeface="Calibri" panose="020F0502020204030204" pitchFamily="34" charset="0"/>
            </a:rPr>
            <a:t>Pilier 2 </a:t>
          </a:r>
        </a:p>
        <a:p>
          <a:r>
            <a:rPr lang="fr-FR" sz="1400" b="1" dirty="0" smtClean="0">
              <a:solidFill>
                <a:srgbClr val="020290"/>
              </a:solidFill>
              <a:latin typeface="Calibri" panose="020F0502020204030204" pitchFamily="34" charset="0"/>
              <a:cs typeface="Calibri" panose="020F0502020204030204" pitchFamily="34" charset="0"/>
            </a:rPr>
            <a:t>Problématiques mondiales et compétitivité industrielle et européenne</a:t>
          </a:r>
          <a:endParaRPr lang="fr-FR" sz="1400" b="1" dirty="0">
            <a:solidFill>
              <a:srgbClr val="020290"/>
            </a:solidFill>
            <a:latin typeface="Calibri" panose="020F0502020204030204" pitchFamily="34" charset="0"/>
            <a:cs typeface="Calibri" panose="020F0502020204030204" pitchFamily="34" charset="0"/>
          </a:endParaRPr>
        </a:p>
      </dgm:t>
    </dgm:pt>
    <dgm:pt modelId="{D2BD947D-2F59-4F67-8A4C-BFC8FF22F017}" type="parTrans" cxnId="{659E3C01-793E-49D9-B28B-EC1CE24777A4}">
      <dgm:prSet/>
      <dgm:spPr/>
      <dgm:t>
        <a:bodyPr/>
        <a:lstStyle/>
        <a:p>
          <a:endParaRPr lang="fr-FR"/>
        </a:p>
      </dgm:t>
    </dgm:pt>
    <dgm:pt modelId="{70F426E7-4806-46B0-B7AD-1934462139E1}" type="sibTrans" cxnId="{659E3C01-793E-49D9-B28B-EC1CE24777A4}">
      <dgm:prSet/>
      <dgm:spPr/>
      <dgm:t>
        <a:bodyPr/>
        <a:lstStyle/>
        <a:p>
          <a:endParaRPr lang="fr-FR"/>
        </a:p>
      </dgm:t>
    </dgm:pt>
    <dgm:pt modelId="{E8833C74-62DC-442A-9733-34F834C41234}">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Culture, créativité et société inclusive </a:t>
          </a:r>
          <a:endParaRPr lang="fr-FR" sz="1100" dirty="0">
            <a:latin typeface="Calibri" panose="020F0502020204030204" pitchFamily="34" charset="0"/>
            <a:cs typeface="Calibri" panose="020F0502020204030204" pitchFamily="34" charset="0"/>
          </a:endParaRPr>
        </a:p>
      </dgm:t>
    </dgm:pt>
    <dgm:pt modelId="{B516B347-07DA-4311-85DF-315FE70FBC2D}" type="parTrans" cxnId="{7FDC60AC-7223-4FF7-87CD-C09906863BDE}">
      <dgm:prSet/>
      <dgm:spPr/>
      <dgm:t>
        <a:bodyPr/>
        <a:lstStyle/>
        <a:p>
          <a:endParaRPr lang="fr-FR"/>
        </a:p>
      </dgm:t>
    </dgm:pt>
    <dgm:pt modelId="{5971CAF8-78A4-4CD7-8D18-EAF66FB06C72}" type="sibTrans" cxnId="{7FDC60AC-7223-4FF7-87CD-C09906863BDE}">
      <dgm:prSet/>
      <dgm:spPr/>
      <dgm:t>
        <a:bodyPr/>
        <a:lstStyle/>
        <a:p>
          <a:endParaRPr lang="fr-FR"/>
        </a:p>
      </dgm:t>
    </dgm:pt>
    <dgm:pt modelId="{487BD7BA-2AA4-4E34-BA5C-3BDFCB88B7D1}">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Sécurité civile pour la société</a:t>
          </a:r>
          <a:endParaRPr lang="fr-FR" sz="1100" dirty="0">
            <a:latin typeface="Calibri" panose="020F0502020204030204" pitchFamily="34" charset="0"/>
            <a:cs typeface="Calibri" panose="020F0502020204030204" pitchFamily="34" charset="0"/>
          </a:endParaRPr>
        </a:p>
      </dgm:t>
    </dgm:pt>
    <dgm:pt modelId="{D058FEE6-9E6A-42A6-AA9E-22BEEF0D2C0F}" type="parTrans" cxnId="{AD90FB82-1292-42C3-A70A-5BAE84705D28}">
      <dgm:prSet/>
      <dgm:spPr/>
      <dgm:t>
        <a:bodyPr/>
        <a:lstStyle/>
        <a:p>
          <a:endParaRPr lang="fr-FR"/>
        </a:p>
      </dgm:t>
    </dgm:pt>
    <dgm:pt modelId="{4584F64E-BD60-4218-8561-05AC1F9E43DC}" type="sibTrans" cxnId="{AD90FB82-1292-42C3-A70A-5BAE84705D28}">
      <dgm:prSet/>
      <dgm:spPr/>
      <dgm:t>
        <a:bodyPr/>
        <a:lstStyle/>
        <a:p>
          <a:endParaRPr lang="fr-FR"/>
        </a:p>
      </dgm:t>
    </dgm:pt>
    <dgm:pt modelId="{FCDA8309-5149-47C8-875C-C219455EE649}">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Numérique, industrie et espace</a:t>
          </a:r>
          <a:endParaRPr lang="fr-FR" sz="1100" dirty="0">
            <a:latin typeface="Calibri" panose="020F0502020204030204" pitchFamily="34" charset="0"/>
            <a:cs typeface="Calibri" panose="020F0502020204030204" pitchFamily="34" charset="0"/>
          </a:endParaRPr>
        </a:p>
      </dgm:t>
    </dgm:pt>
    <dgm:pt modelId="{4CA10095-CB3B-4DDA-BDFE-C8B4D310B2CD}" type="parTrans" cxnId="{35522554-BA98-454B-BEE3-90AA6AAA1C78}">
      <dgm:prSet/>
      <dgm:spPr/>
      <dgm:t>
        <a:bodyPr/>
        <a:lstStyle/>
        <a:p>
          <a:endParaRPr lang="fr-FR"/>
        </a:p>
      </dgm:t>
    </dgm:pt>
    <dgm:pt modelId="{83827E2E-B3BF-40B6-A486-4BF3B5B6555A}" type="sibTrans" cxnId="{35522554-BA98-454B-BEE3-90AA6AAA1C78}">
      <dgm:prSet/>
      <dgm:spPr/>
      <dgm:t>
        <a:bodyPr/>
        <a:lstStyle/>
        <a:p>
          <a:endParaRPr lang="fr-FR"/>
        </a:p>
      </dgm:t>
    </dgm:pt>
    <dgm:pt modelId="{1B5FAF7D-AB80-46DB-A353-0D388ACD7D53}">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Climat, énergie et mobilité</a:t>
          </a:r>
          <a:endParaRPr lang="fr-FR" sz="1100" dirty="0">
            <a:latin typeface="Calibri" panose="020F0502020204030204" pitchFamily="34" charset="0"/>
            <a:cs typeface="Calibri" panose="020F0502020204030204" pitchFamily="34" charset="0"/>
          </a:endParaRPr>
        </a:p>
      </dgm:t>
    </dgm:pt>
    <dgm:pt modelId="{C89F9049-85D7-4AC7-8902-D58B32524B7A}" type="parTrans" cxnId="{05CD974C-AC37-4E60-8F94-767B4FBEE658}">
      <dgm:prSet/>
      <dgm:spPr/>
      <dgm:t>
        <a:bodyPr/>
        <a:lstStyle/>
        <a:p>
          <a:endParaRPr lang="fr-FR"/>
        </a:p>
      </dgm:t>
    </dgm:pt>
    <dgm:pt modelId="{EEE4274E-2AB2-49A9-9751-4FED1238BE0C}" type="sibTrans" cxnId="{05CD974C-AC37-4E60-8F94-767B4FBEE658}">
      <dgm:prSet/>
      <dgm:spPr/>
      <dgm:t>
        <a:bodyPr/>
        <a:lstStyle/>
        <a:p>
          <a:endParaRPr lang="fr-FR"/>
        </a:p>
      </dgm:t>
    </dgm:pt>
    <dgm:pt modelId="{0A3E587D-BA65-42F7-98CF-37D1E8FC87E7}">
      <dgm:prSet custT="1"/>
      <dgm:spPr>
        <a:ln>
          <a:solidFill>
            <a:srgbClr val="F6E04B"/>
          </a:solidFill>
        </a:ln>
      </dgm:spPr>
      <dgm:t>
        <a:bodyPr/>
        <a:lstStyle/>
        <a:p>
          <a:r>
            <a:rPr lang="fr-FR" sz="1100" dirty="0" smtClean="0">
              <a:latin typeface="Calibri" panose="020F0502020204030204" pitchFamily="34" charset="0"/>
              <a:cs typeface="Calibri" panose="020F0502020204030204" pitchFamily="34" charset="0"/>
            </a:rPr>
            <a:t>Alimentation, </a:t>
          </a:r>
          <a:r>
            <a:rPr lang="fr-FR" sz="1100" dirty="0" err="1" smtClean="0">
              <a:latin typeface="Calibri" panose="020F0502020204030204" pitchFamily="34" charset="0"/>
              <a:cs typeface="Calibri" panose="020F0502020204030204" pitchFamily="34" charset="0"/>
            </a:rPr>
            <a:t>bioéconomie</a:t>
          </a:r>
          <a:r>
            <a:rPr lang="fr-FR" sz="1100" dirty="0" smtClean="0">
              <a:latin typeface="Calibri" panose="020F0502020204030204" pitchFamily="34" charset="0"/>
              <a:cs typeface="Calibri" panose="020F0502020204030204" pitchFamily="34" charset="0"/>
            </a:rPr>
            <a:t>, ressources naturelles, agriculture et environnement</a:t>
          </a:r>
          <a:endParaRPr lang="fr-FR" sz="1100" dirty="0">
            <a:latin typeface="Calibri" panose="020F0502020204030204" pitchFamily="34" charset="0"/>
            <a:cs typeface="Calibri" panose="020F0502020204030204" pitchFamily="34" charset="0"/>
          </a:endParaRPr>
        </a:p>
      </dgm:t>
    </dgm:pt>
    <dgm:pt modelId="{BDDD6E5F-6AAD-46A6-BAE6-F9AC2E461A39}" type="parTrans" cxnId="{4BDE5CEF-0B87-4AD8-9E8D-C6B6F1136AF6}">
      <dgm:prSet/>
      <dgm:spPr/>
      <dgm:t>
        <a:bodyPr/>
        <a:lstStyle/>
        <a:p>
          <a:endParaRPr lang="fr-FR"/>
        </a:p>
      </dgm:t>
    </dgm:pt>
    <dgm:pt modelId="{7C7F0BF2-63F5-41E2-97FB-CB70259168CB}" type="sibTrans" cxnId="{4BDE5CEF-0B87-4AD8-9E8D-C6B6F1136AF6}">
      <dgm:prSet/>
      <dgm:spPr/>
      <dgm:t>
        <a:bodyPr/>
        <a:lstStyle/>
        <a:p>
          <a:endParaRPr lang="fr-FR"/>
        </a:p>
      </dgm:t>
    </dgm:pt>
    <dgm:pt modelId="{43E95763-BA01-47AD-96EF-1EB91B4ACDAA}">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Centre commun de recherche</a:t>
          </a:r>
          <a:endParaRPr lang="fr-FR" sz="1100" dirty="0">
            <a:latin typeface="Calibri" panose="020F0502020204030204" pitchFamily="34" charset="0"/>
            <a:cs typeface="Calibri" panose="020F0502020204030204" pitchFamily="34" charset="0"/>
          </a:endParaRPr>
        </a:p>
      </dgm:t>
    </dgm:pt>
    <dgm:pt modelId="{A8392949-D30D-4CF9-81D0-4A5A4791FA6A}" type="parTrans" cxnId="{197C0050-ECF6-4A82-BEA2-12AF91802C08}">
      <dgm:prSet/>
      <dgm:spPr/>
      <dgm:t>
        <a:bodyPr/>
        <a:lstStyle/>
        <a:p>
          <a:endParaRPr lang="fr-FR"/>
        </a:p>
      </dgm:t>
    </dgm:pt>
    <dgm:pt modelId="{A7CB8809-3BB9-45C3-BE56-93E55792AD8F}" type="sibTrans" cxnId="{197C0050-ECF6-4A82-BEA2-12AF91802C08}">
      <dgm:prSet/>
      <dgm:spPr/>
      <dgm:t>
        <a:bodyPr/>
        <a:lstStyle/>
        <a:p>
          <a:endParaRPr lang="fr-FR"/>
        </a:p>
      </dgm:t>
    </dgm:pt>
    <dgm:pt modelId="{ADFED074-4C39-4FDF-B278-A374145A4078}">
      <dgm:prSet custT="1"/>
      <dgm:spPr>
        <a:noFill/>
        <a:ln>
          <a:solidFill>
            <a:srgbClr val="020290"/>
          </a:solidFill>
        </a:ln>
      </dgm:spPr>
      <dgm:t>
        <a:bodyPr/>
        <a:lstStyle/>
        <a:p>
          <a:r>
            <a:rPr lang="fr-FR" sz="1400" b="1" dirty="0" smtClean="0">
              <a:solidFill>
                <a:srgbClr val="020290"/>
              </a:solidFill>
              <a:latin typeface="Calibri" panose="020F0502020204030204" pitchFamily="34" charset="0"/>
              <a:cs typeface="Calibri" panose="020F0502020204030204" pitchFamily="34" charset="0"/>
            </a:rPr>
            <a:t>Pilier 3 </a:t>
          </a:r>
        </a:p>
        <a:p>
          <a:r>
            <a:rPr lang="fr-FR" sz="1400" b="1" dirty="0" smtClean="0">
              <a:solidFill>
                <a:srgbClr val="020290"/>
              </a:solidFill>
              <a:latin typeface="Calibri" panose="020F0502020204030204" pitchFamily="34" charset="0"/>
              <a:cs typeface="Calibri" panose="020F0502020204030204" pitchFamily="34" charset="0"/>
            </a:rPr>
            <a:t>Europe plus innovante</a:t>
          </a:r>
          <a:endParaRPr lang="fr-FR" sz="1400" b="1" dirty="0">
            <a:solidFill>
              <a:srgbClr val="020290"/>
            </a:solidFill>
            <a:latin typeface="Calibri" panose="020F0502020204030204" pitchFamily="34" charset="0"/>
            <a:cs typeface="Calibri" panose="020F0502020204030204" pitchFamily="34" charset="0"/>
          </a:endParaRPr>
        </a:p>
      </dgm:t>
    </dgm:pt>
    <dgm:pt modelId="{789B80AE-3B7C-4D7F-90DF-5D83A5288737}" type="parTrans" cxnId="{7154E408-99C9-492D-B5B4-7CB9D3180619}">
      <dgm:prSet/>
      <dgm:spPr/>
      <dgm:t>
        <a:bodyPr/>
        <a:lstStyle/>
        <a:p>
          <a:endParaRPr lang="fr-FR"/>
        </a:p>
      </dgm:t>
    </dgm:pt>
    <dgm:pt modelId="{F9D05F78-DA04-468D-AF8C-CDD84BCAF627}" type="sibTrans" cxnId="{7154E408-99C9-492D-B5B4-7CB9D3180619}">
      <dgm:prSet/>
      <dgm:spPr/>
      <dgm:t>
        <a:bodyPr/>
        <a:lstStyle/>
        <a:p>
          <a:endParaRPr lang="fr-FR"/>
        </a:p>
      </dgm:t>
    </dgm:pt>
    <dgm:pt modelId="{E46FBA2B-9034-4347-B682-6B3A4DDEDFBF}">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Conseil européen de l’innovation</a:t>
          </a:r>
          <a:endParaRPr lang="fr-FR" sz="1100" dirty="0">
            <a:latin typeface="Calibri" panose="020F0502020204030204" pitchFamily="34" charset="0"/>
            <a:cs typeface="Calibri" panose="020F0502020204030204" pitchFamily="34" charset="0"/>
          </a:endParaRPr>
        </a:p>
      </dgm:t>
    </dgm:pt>
    <dgm:pt modelId="{74B515D3-FE38-4C0D-8169-4890A55A345D}" type="parTrans" cxnId="{58375131-D2F0-4F4C-9258-17D01AE075F0}">
      <dgm:prSet/>
      <dgm:spPr/>
      <dgm:t>
        <a:bodyPr/>
        <a:lstStyle/>
        <a:p>
          <a:endParaRPr lang="fr-FR"/>
        </a:p>
      </dgm:t>
    </dgm:pt>
    <dgm:pt modelId="{C672D004-6F0F-411C-A140-73E73E1F3C62}" type="sibTrans" cxnId="{58375131-D2F0-4F4C-9258-17D01AE075F0}">
      <dgm:prSet/>
      <dgm:spPr/>
      <dgm:t>
        <a:bodyPr/>
        <a:lstStyle/>
        <a:p>
          <a:endParaRPr lang="fr-FR"/>
        </a:p>
      </dgm:t>
    </dgm:pt>
    <dgm:pt modelId="{C9E849B7-437E-4830-A208-DAB4C79B506E}">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Écosystèmes européens d’innovation</a:t>
          </a:r>
          <a:endParaRPr lang="fr-FR" sz="1100" dirty="0">
            <a:latin typeface="Calibri" panose="020F0502020204030204" pitchFamily="34" charset="0"/>
            <a:cs typeface="Calibri" panose="020F0502020204030204" pitchFamily="34" charset="0"/>
          </a:endParaRPr>
        </a:p>
      </dgm:t>
    </dgm:pt>
    <dgm:pt modelId="{BFA71E19-A977-49E3-B9D6-0022DD9C1D8E}" type="parTrans" cxnId="{08A4C909-2456-4217-850E-7A5DB6E3151E}">
      <dgm:prSet/>
      <dgm:spPr/>
      <dgm:t>
        <a:bodyPr/>
        <a:lstStyle/>
        <a:p>
          <a:endParaRPr lang="fr-FR"/>
        </a:p>
      </dgm:t>
    </dgm:pt>
    <dgm:pt modelId="{7B8A136A-4C6B-4FA5-9570-8199902CAC96}" type="sibTrans" cxnId="{08A4C909-2456-4217-850E-7A5DB6E3151E}">
      <dgm:prSet/>
      <dgm:spPr/>
      <dgm:t>
        <a:bodyPr/>
        <a:lstStyle/>
        <a:p>
          <a:endParaRPr lang="fr-FR"/>
        </a:p>
      </dgm:t>
    </dgm:pt>
    <dgm:pt modelId="{ED1F524C-7858-4F47-B066-60F9F24AEBC2}">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Institut européen d’innovation et de technologie</a:t>
          </a:r>
          <a:endParaRPr lang="fr-FR" sz="1100" dirty="0">
            <a:latin typeface="Calibri" panose="020F0502020204030204" pitchFamily="34" charset="0"/>
            <a:cs typeface="Calibri" panose="020F0502020204030204" pitchFamily="34" charset="0"/>
          </a:endParaRPr>
        </a:p>
      </dgm:t>
    </dgm:pt>
    <dgm:pt modelId="{BF351092-5A0F-449C-A836-B9CB9C07F53F}" type="parTrans" cxnId="{C6FBD2A0-9D54-4EDF-9A58-78B66F18E50B}">
      <dgm:prSet/>
      <dgm:spPr/>
      <dgm:t>
        <a:bodyPr/>
        <a:lstStyle/>
        <a:p>
          <a:endParaRPr lang="fr-FR"/>
        </a:p>
      </dgm:t>
    </dgm:pt>
    <dgm:pt modelId="{B15588D4-A576-4D97-85D2-48D9DC8A6F4C}" type="sibTrans" cxnId="{C6FBD2A0-9D54-4EDF-9A58-78B66F18E50B}">
      <dgm:prSet/>
      <dgm:spPr/>
      <dgm:t>
        <a:bodyPr/>
        <a:lstStyle/>
        <a:p>
          <a:endParaRPr lang="fr-FR"/>
        </a:p>
      </dgm:t>
    </dgm:pt>
    <dgm:pt modelId="{AF9E10EE-81A5-42EC-9ABB-29B8B68F80BA}">
      <dgm:prSet custT="1"/>
      <dgm:spPr>
        <a:solidFill>
          <a:srgbClr val="020290"/>
        </a:solidFill>
        <a:ln>
          <a:solidFill>
            <a:srgbClr val="F6E04B"/>
          </a:solidFill>
        </a:ln>
      </dgm:spPr>
      <dgm:t>
        <a:bodyPr/>
        <a:lstStyle/>
        <a:p>
          <a:r>
            <a:rPr lang="fr-FR" sz="1100" dirty="0" smtClean="0">
              <a:latin typeface="Calibri" panose="020F0502020204030204" pitchFamily="34" charset="0"/>
              <a:cs typeface="Calibri" panose="020F0502020204030204" pitchFamily="34" charset="0"/>
            </a:rPr>
            <a:t>Santé</a:t>
          </a:r>
          <a:endParaRPr lang="fr-FR" sz="1100" dirty="0">
            <a:latin typeface="Calibri" panose="020F0502020204030204" pitchFamily="34" charset="0"/>
            <a:cs typeface="Calibri" panose="020F0502020204030204" pitchFamily="34" charset="0"/>
          </a:endParaRPr>
        </a:p>
      </dgm:t>
    </dgm:pt>
    <dgm:pt modelId="{9AF361E1-E80A-419B-95C6-F973C4C6CBDD}" type="sibTrans" cxnId="{FF5F2C2B-5CA4-470F-B1AE-FD1968779BBA}">
      <dgm:prSet/>
      <dgm:spPr/>
      <dgm:t>
        <a:bodyPr/>
        <a:lstStyle/>
        <a:p>
          <a:endParaRPr lang="fr-FR"/>
        </a:p>
      </dgm:t>
    </dgm:pt>
    <dgm:pt modelId="{AC6DC8DA-BBBE-45D9-8596-1FB16833711C}" type="parTrans" cxnId="{FF5F2C2B-5CA4-470F-B1AE-FD1968779BBA}">
      <dgm:prSet/>
      <dgm:spPr/>
      <dgm:t>
        <a:bodyPr/>
        <a:lstStyle/>
        <a:p>
          <a:endParaRPr lang="fr-FR"/>
        </a:p>
      </dgm:t>
    </dgm:pt>
    <dgm:pt modelId="{424DD727-71CA-4AFC-80D9-C17D5471261A}" type="pres">
      <dgm:prSet presAssocID="{D2C368A7-B148-4F18-99D1-13AFF3E3BF08}" presName="theList" presStyleCnt="0">
        <dgm:presLayoutVars>
          <dgm:dir/>
          <dgm:animLvl val="lvl"/>
          <dgm:resizeHandles val="exact"/>
        </dgm:presLayoutVars>
      </dgm:prSet>
      <dgm:spPr/>
      <dgm:t>
        <a:bodyPr/>
        <a:lstStyle/>
        <a:p>
          <a:endParaRPr lang="fr-FR"/>
        </a:p>
      </dgm:t>
    </dgm:pt>
    <dgm:pt modelId="{8FFF208A-2C7C-46C4-A93A-9D5FFCEFA629}" type="pres">
      <dgm:prSet presAssocID="{EF633993-74C5-41B4-B9E6-C2F20D41D2A0}" presName="compNode" presStyleCnt="0"/>
      <dgm:spPr/>
    </dgm:pt>
    <dgm:pt modelId="{59A22D6D-526C-433D-A734-77E3911CED90}" type="pres">
      <dgm:prSet presAssocID="{EF633993-74C5-41B4-B9E6-C2F20D41D2A0}" presName="aNode" presStyleLbl="bgShp" presStyleIdx="0" presStyleCnt="3"/>
      <dgm:spPr/>
      <dgm:t>
        <a:bodyPr/>
        <a:lstStyle/>
        <a:p>
          <a:endParaRPr lang="fr-FR"/>
        </a:p>
      </dgm:t>
    </dgm:pt>
    <dgm:pt modelId="{4AD3908A-65E7-4977-8336-970A26B227F1}" type="pres">
      <dgm:prSet presAssocID="{EF633993-74C5-41B4-B9E6-C2F20D41D2A0}" presName="textNode" presStyleLbl="bgShp" presStyleIdx="0" presStyleCnt="3"/>
      <dgm:spPr/>
      <dgm:t>
        <a:bodyPr/>
        <a:lstStyle/>
        <a:p>
          <a:endParaRPr lang="fr-FR"/>
        </a:p>
      </dgm:t>
    </dgm:pt>
    <dgm:pt modelId="{C89E5A01-115F-46A7-A81F-32BDB811A1FC}" type="pres">
      <dgm:prSet presAssocID="{EF633993-74C5-41B4-B9E6-C2F20D41D2A0}" presName="compChildNode" presStyleCnt="0"/>
      <dgm:spPr/>
    </dgm:pt>
    <dgm:pt modelId="{15D3F9EB-42E8-42AF-A69E-0287A9950CCA}" type="pres">
      <dgm:prSet presAssocID="{EF633993-74C5-41B4-B9E6-C2F20D41D2A0}" presName="theInnerList" presStyleCnt="0"/>
      <dgm:spPr/>
    </dgm:pt>
    <dgm:pt modelId="{D2955175-D38C-44C4-94B0-7BF85C4EC806}" type="pres">
      <dgm:prSet presAssocID="{895CA868-3EE3-420A-BB28-CABA5EE0C16A}" presName="childNode" presStyleLbl="node1" presStyleIdx="0" presStyleCnt="13">
        <dgm:presLayoutVars>
          <dgm:bulletEnabled val="1"/>
        </dgm:presLayoutVars>
      </dgm:prSet>
      <dgm:spPr/>
      <dgm:t>
        <a:bodyPr/>
        <a:lstStyle/>
        <a:p>
          <a:endParaRPr lang="fr-FR"/>
        </a:p>
      </dgm:t>
    </dgm:pt>
    <dgm:pt modelId="{FB746783-58AF-4D9B-A925-9736AC05F389}" type="pres">
      <dgm:prSet presAssocID="{895CA868-3EE3-420A-BB28-CABA5EE0C16A}" presName="aSpace2" presStyleCnt="0"/>
      <dgm:spPr/>
    </dgm:pt>
    <dgm:pt modelId="{A2583108-2FD3-4965-A5BE-A496A0C1D8D0}" type="pres">
      <dgm:prSet presAssocID="{1D56722D-827A-494E-B613-D3682EF0A337}" presName="childNode" presStyleLbl="node1" presStyleIdx="1" presStyleCnt="13">
        <dgm:presLayoutVars>
          <dgm:bulletEnabled val="1"/>
        </dgm:presLayoutVars>
      </dgm:prSet>
      <dgm:spPr/>
      <dgm:t>
        <a:bodyPr/>
        <a:lstStyle/>
        <a:p>
          <a:endParaRPr lang="fr-FR"/>
        </a:p>
      </dgm:t>
    </dgm:pt>
    <dgm:pt modelId="{1D913507-E1FD-41A3-B353-84EF51AF0A42}" type="pres">
      <dgm:prSet presAssocID="{1D56722D-827A-494E-B613-D3682EF0A337}" presName="aSpace2" presStyleCnt="0"/>
      <dgm:spPr/>
    </dgm:pt>
    <dgm:pt modelId="{DA5DDEDA-074E-406B-AC45-9D92CCD30DCA}" type="pres">
      <dgm:prSet presAssocID="{3D2F6A53-FE28-4EF9-B701-D1A2EB476FB6}" presName="childNode" presStyleLbl="node1" presStyleIdx="2" presStyleCnt="13">
        <dgm:presLayoutVars>
          <dgm:bulletEnabled val="1"/>
        </dgm:presLayoutVars>
      </dgm:prSet>
      <dgm:spPr/>
      <dgm:t>
        <a:bodyPr/>
        <a:lstStyle/>
        <a:p>
          <a:endParaRPr lang="fr-FR"/>
        </a:p>
      </dgm:t>
    </dgm:pt>
    <dgm:pt modelId="{8181CDE2-C1A3-431D-8E56-C69BBF7FA7CA}" type="pres">
      <dgm:prSet presAssocID="{EF633993-74C5-41B4-B9E6-C2F20D41D2A0}" presName="aSpace" presStyleCnt="0"/>
      <dgm:spPr/>
    </dgm:pt>
    <dgm:pt modelId="{0367B4BA-1B1D-4856-A0B9-5462BC7CFCBC}" type="pres">
      <dgm:prSet presAssocID="{F6A39297-6838-4766-B786-D3F481D37FF0}" presName="compNode" presStyleCnt="0"/>
      <dgm:spPr/>
    </dgm:pt>
    <dgm:pt modelId="{DFB81C6E-555D-419A-BAAE-5C8AB11037B6}" type="pres">
      <dgm:prSet presAssocID="{F6A39297-6838-4766-B786-D3F481D37FF0}" presName="aNode" presStyleLbl="bgShp" presStyleIdx="1" presStyleCnt="3" custScaleX="149799" custLinFactNeighborX="103" custLinFactNeighborY="-3857"/>
      <dgm:spPr/>
      <dgm:t>
        <a:bodyPr/>
        <a:lstStyle/>
        <a:p>
          <a:endParaRPr lang="fr-FR"/>
        </a:p>
      </dgm:t>
    </dgm:pt>
    <dgm:pt modelId="{8FF7DBC8-7600-436A-A388-EEA254538DC9}" type="pres">
      <dgm:prSet presAssocID="{F6A39297-6838-4766-B786-D3F481D37FF0}" presName="textNode" presStyleLbl="bgShp" presStyleIdx="1" presStyleCnt="3"/>
      <dgm:spPr/>
      <dgm:t>
        <a:bodyPr/>
        <a:lstStyle/>
        <a:p>
          <a:endParaRPr lang="fr-FR"/>
        </a:p>
      </dgm:t>
    </dgm:pt>
    <dgm:pt modelId="{00A5C6EF-B24C-4DEF-9409-2E990B1A723A}" type="pres">
      <dgm:prSet presAssocID="{F6A39297-6838-4766-B786-D3F481D37FF0}" presName="compChildNode" presStyleCnt="0"/>
      <dgm:spPr/>
    </dgm:pt>
    <dgm:pt modelId="{6357D8AF-40DF-4486-838E-CA6E84B684C7}" type="pres">
      <dgm:prSet presAssocID="{F6A39297-6838-4766-B786-D3F481D37FF0}" presName="theInnerList" presStyleCnt="0"/>
      <dgm:spPr/>
    </dgm:pt>
    <dgm:pt modelId="{6EF1587A-ADB0-47A5-A7D1-81BFAAE8DC51}" type="pres">
      <dgm:prSet presAssocID="{AF9E10EE-81A5-42EC-9ABB-29B8B68F80BA}" presName="childNode" presStyleLbl="node1" presStyleIdx="3" presStyleCnt="13" custScaleX="148238" custScaleY="103974">
        <dgm:presLayoutVars>
          <dgm:bulletEnabled val="1"/>
        </dgm:presLayoutVars>
      </dgm:prSet>
      <dgm:spPr/>
      <dgm:t>
        <a:bodyPr/>
        <a:lstStyle/>
        <a:p>
          <a:endParaRPr lang="fr-FR"/>
        </a:p>
      </dgm:t>
    </dgm:pt>
    <dgm:pt modelId="{3E1AEC67-827F-4D9B-BFE7-25E06C669910}" type="pres">
      <dgm:prSet presAssocID="{AF9E10EE-81A5-42EC-9ABB-29B8B68F80BA}" presName="aSpace2" presStyleCnt="0"/>
      <dgm:spPr/>
    </dgm:pt>
    <dgm:pt modelId="{A9DBA9FC-2CE8-4354-BCAD-8A20E1E422A2}" type="pres">
      <dgm:prSet presAssocID="{E8833C74-62DC-442A-9733-34F834C41234}" presName="childNode" presStyleLbl="node1" presStyleIdx="4" presStyleCnt="13" custScaleX="148238" custScaleY="104284">
        <dgm:presLayoutVars>
          <dgm:bulletEnabled val="1"/>
        </dgm:presLayoutVars>
      </dgm:prSet>
      <dgm:spPr/>
      <dgm:t>
        <a:bodyPr/>
        <a:lstStyle/>
        <a:p>
          <a:endParaRPr lang="fr-FR"/>
        </a:p>
      </dgm:t>
    </dgm:pt>
    <dgm:pt modelId="{45857D34-F03C-412D-844D-45AF74835840}" type="pres">
      <dgm:prSet presAssocID="{E8833C74-62DC-442A-9733-34F834C41234}" presName="aSpace2" presStyleCnt="0"/>
      <dgm:spPr/>
    </dgm:pt>
    <dgm:pt modelId="{6381C25E-F6FE-43F7-AE31-ECC1F2D48367}" type="pres">
      <dgm:prSet presAssocID="{487BD7BA-2AA4-4E34-BA5C-3BDFCB88B7D1}" presName="childNode" presStyleLbl="node1" presStyleIdx="5" presStyleCnt="13" custScaleX="148238" custScaleY="102553">
        <dgm:presLayoutVars>
          <dgm:bulletEnabled val="1"/>
        </dgm:presLayoutVars>
      </dgm:prSet>
      <dgm:spPr/>
      <dgm:t>
        <a:bodyPr/>
        <a:lstStyle/>
        <a:p>
          <a:endParaRPr lang="fr-FR"/>
        </a:p>
      </dgm:t>
    </dgm:pt>
    <dgm:pt modelId="{38DB6DE0-5843-465C-A640-AD7DAED221FB}" type="pres">
      <dgm:prSet presAssocID="{487BD7BA-2AA4-4E34-BA5C-3BDFCB88B7D1}" presName="aSpace2" presStyleCnt="0"/>
      <dgm:spPr/>
    </dgm:pt>
    <dgm:pt modelId="{F8B57B1C-6CB4-4611-8B16-7A4B420EEBD6}" type="pres">
      <dgm:prSet presAssocID="{FCDA8309-5149-47C8-875C-C219455EE649}" presName="childNode" presStyleLbl="node1" presStyleIdx="6" presStyleCnt="13" custScaleX="148238" custScaleY="102854">
        <dgm:presLayoutVars>
          <dgm:bulletEnabled val="1"/>
        </dgm:presLayoutVars>
      </dgm:prSet>
      <dgm:spPr/>
      <dgm:t>
        <a:bodyPr/>
        <a:lstStyle/>
        <a:p>
          <a:endParaRPr lang="fr-FR"/>
        </a:p>
      </dgm:t>
    </dgm:pt>
    <dgm:pt modelId="{5F313B11-545E-4A1A-8AEA-7F8FCF66928C}" type="pres">
      <dgm:prSet presAssocID="{FCDA8309-5149-47C8-875C-C219455EE649}" presName="aSpace2" presStyleCnt="0"/>
      <dgm:spPr/>
    </dgm:pt>
    <dgm:pt modelId="{DE9531E8-53A4-4B97-86D6-8E20C4715E1F}" type="pres">
      <dgm:prSet presAssocID="{1B5FAF7D-AB80-46DB-A353-0D388ACD7D53}" presName="childNode" presStyleLbl="node1" presStyleIdx="7" presStyleCnt="13" custScaleX="148238" custScaleY="106289">
        <dgm:presLayoutVars>
          <dgm:bulletEnabled val="1"/>
        </dgm:presLayoutVars>
      </dgm:prSet>
      <dgm:spPr/>
      <dgm:t>
        <a:bodyPr/>
        <a:lstStyle/>
        <a:p>
          <a:endParaRPr lang="fr-FR"/>
        </a:p>
      </dgm:t>
    </dgm:pt>
    <dgm:pt modelId="{2F3A7230-5BDD-4CFB-96E7-1C2D9619E012}" type="pres">
      <dgm:prSet presAssocID="{1B5FAF7D-AB80-46DB-A353-0D388ACD7D53}" presName="aSpace2" presStyleCnt="0"/>
      <dgm:spPr/>
    </dgm:pt>
    <dgm:pt modelId="{E6189670-5927-4E11-8E3D-99EE22E0F81E}" type="pres">
      <dgm:prSet presAssocID="{0A3E587D-BA65-42F7-98CF-37D1E8FC87E7}" presName="childNode" presStyleLbl="node1" presStyleIdx="8" presStyleCnt="13" custScaleX="148238" custScaleY="116580">
        <dgm:presLayoutVars>
          <dgm:bulletEnabled val="1"/>
        </dgm:presLayoutVars>
      </dgm:prSet>
      <dgm:spPr/>
      <dgm:t>
        <a:bodyPr/>
        <a:lstStyle/>
        <a:p>
          <a:endParaRPr lang="fr-FR"/>
        </a:p>
      </dgm:t>
    </dgm:pt>
    <dgm:pt modelId="{F7FA5C99-3A70-442C-B913-E1C5379B91B2}" type="pres">
      <dgm:prSet presAssocID="{0A3E587D-BA65-42F7-98CF-37D1E8FC87E7}" presName="aSpace2" presStyleCnt="0"/>
      <dgm:spPr/>
    </dgm:pt>
    <dgm:pt modelId="{0AE4C324-8270-480D-91F3-29C837622F44}" type="pres">
      <dgm:prSet presAssocID="{43E95763-BA01-47AD-96EF-1EB91B4ACDAA}" presName="childNode" presStyleLbl="node1" presStyleIdx="9" presStyleCnt="13" custScaleX="148238" custLinFactY="12328" custLinFactNeighborX="129" custLinFactNeighborY="100000">
        <dgm:presLayoutVars>
          <dgm:bulletEnabled val="1"/>
        </dgm:presLayoutVars>
      </dgm:prSet>
      <dgm:spPr/>
      <dgm:t>
        <a:bodyPr/>
        <a:lstStyle/>
        <a:p>
          <a:endParaRPr lang="fr-FR"/>
        </a:p>
      </dgm:t>
    </dgm:pt>
    <dgm:pt modelId="{0A9C2F1D-C9E2-47E9-8F7F-0F492AD7F929}" type="pres">
      <dgm:prSet presAssocID="{F6A39297-6838-4766-B786-D3F481D37FF0}" presName="aSpace" presStyleCnt="0"/>
      <dgm:spPr/>
    </dgm:pt>
    <dgm:pt modelId="{75AED040-06CE-43F0-B916-79E806021A99}" type="pres">
      <dgm:prSet presAssocID="{ADFED074-4C39-4FDF-B278-A374145A4078}" presName="compNode" presStyleCnt="0"/>
      <dgm:spPr/>
    </dgm:pt>
    <dgm:pt modelId="{19A5AD1B-AB93-4569-A958-0970D2114D0F}" type="pres">
      <dgm:prSet presAssocID="{ADFED074-4C39-4FDF-B278-A374145A4078}" presName="aNode" presStyleLbl="bgShp" presStyleIdx="2" presStyleCnt="3"/>
      <dgm:spPr/>
      <dgm:t>
        <a:bodyPr/>
        <a:lstStyle/>
        <a:p>
          <a:endParaRPr lang="fr-FR"/>
        </a:p>
      </dgm:t>
    </dgm:pt>
    <dgm:pt modelId="{386E0898-EB98-47DB-84FF-C742F6F160D8}" type="pres">
      <dgm:prSet presAssocID="{ADFED074-4C39-4FDF-B278-A374145A4078}" presName="textNode" presStyleLbl="bgShp" presStyleIdx="2" presStyleCnt="3"/>
      <dgm:spPr/>
      <dgm:t>
        <a:bodyPr/>
        <a:lstStyle/>
        <a:p>
          <a:endParaRPr lang="fr-FR"/>
        </a:p>
      </dgm:t>
    </dgm:pt>
    <dgm:pt modelId="{4230D960-19CF-46A9-A205-4FEB2AFA01F7}" type="pres">
      <dgm:prSet presAssocID="{ADFED074-4C39-4FDF-B278-A374145A4078}" presName="compChildNode" presStyleCnt="0"/>
      <dgm:spPr/>
    </dgm:pt>
    <dgm:pt modelId="{F0FB41D0-B029-437A-8C15-027E69C0443C}" type="pres">
      <dgm:prSet presAssocID="{ADFED074-4C39-4FDF-B278-A374145A4078}" presName="theInnerList" presStyleCnt="0"/>
      <dgm:spPr/>
    </dgm:pt>
    <dgm:pt modelId="{2169C337-CC1C-4E8C-8384-87C4ADCE685C}" type="pres">
      <dgm:prSet presAssocID="{E46FBA2B-9034-4347-B682-6B3A4DDEDFBF}" presName="childNode" presStyleLbl="node1" presStyleIdx="10" presStyleCnt="13" custLinFactNeighborX="1200" custLinFactNeighborY="-1360">
        <dgm:presLayoutVars>
          <dgm:bulletEnabled val="1"/>
        </dgm:presLayoutVars>
      </dgm:prSet>
      <dgm:spPr/>
      <dgm:t>
        <a:bodyPr/>
        <a:lstStyle/>
        <a:p>
          <a:endParaRPr lang="fr-FR"/>
        </a:p>
      </dgm:t>
    </dgm:pt>
    <dgm:pt modelId="{90FCBE92-D274-45B2-A7D5-D24ECD06D91D}" type="pres">
      <dgm:prSet presAssocID="{E46FBA2B-9034-4347-B682-6B3A4DDEDFBF}" presName="aSpace2" presStyleCnt="0"/>
      <dgm:spPr/>
    </dgm:pt>
    <dgm:pt modelId="{DEFB8A56-09D2-4B9C-934F-82FFF7F736AE}" type="pres">
      <dgm:prSet presAssocID="{C9E849B7-437E-4830-A208-DAB4C79B506E}" presName="childNode" presStyleLbl="node1" presStyleIdx="11" presStyleCnt="13">
        <dgm:presLayoutVars>
          <dgm:bulletEnabled val="1"/>
        </dgm:presLayoutVars>
      </dgm:prSet>
      <dgm:spPr/>
      <dgm:t>
        <a:bodyPr/>
        <a:lstStyle/>
        <a:p>
          <a:endParaRPr lang="fr-FR"/>
        </a:p>
      </dgm:t>
    </dgm:pt>
    <dgm:pt modelId="{70CFDC7C-2B74-42CF-885F-042EEE45A501}" type="pres">
      <dgm:prSet presAssocID="{C9E849B7-437E-4830-A208-DAB4C79B506E}" presName="aSpace2" presStyleCnt="0"/>
      <dgm:spPr/>
    </dgm:pt>
    <dgm:pt modelId="{AEEFAF34-2422-4520-8EDC-A7B9D24C35AA}" type="pres">
      <dgm:prSet presAssocID="{ED1F524C-7858-4F47-B066-60F9F24AEBC2}" presName="childNode" presStyleLbl="node1" presStyleIdx="12" presStyleCnt="13">
        <dgm:presLayoutVars>
          <dgm:bulletEnabled val="1"/>
        </dgm:presLayoutVars>
      </dgm:prSet>
      <dgm:spPr/>
      <dgm:t>
        <a:bodyPr/>
        <a:lstStyle/>
        <a:p>
          <a:endParaRPr lang="fr-FR"/>
        </a:p>
      </dgm:t>
    </dgm:pt>
  </dgm:ptLst>
  <dgm:cxnLst>
    <dgm:cxn modelId="{993B822B-542C-48A6-9BEB-E8CE7E03CC06}" srcId="{EF633993-74C5-41B4-B9E6-C2F20D41D2A0}" destId="{1D56722D-827A-494E-B613-D3682EF0A337}" srcOrd="1" destOrd="0" parTransId="{2243F0D3-22B6-4747-A77C-9E0EDBF601F4}" sibTransId="{2DCEE0F2-27F0-4F46-9E1D-8FFD32164D02}"/>
    <dgm:cxn modelId="{D00F610E-8DB1-40C0-B69D-DBA0D1885647}" type="presOf" srcId="{EF633993-74C5-41B4-B9E6-C2F20D41D2A0}" destId="{59A22D6D-526C-433D-A734-77E3911CED90}" srcOrd="0" destOrd="0" presId="urn:microsoft.com/office/officeart/2005/8/layout/lProcess2"/>
    <dgm:cxn modelId="{971129AC-F694-46E2-BB4C-DBA3F7C0A12C}" type="presOf" srcId="{1B5FAF7D-AB80-46DB-A353-0D388ACD7D53}" destId="{DE9531E8-53A4-4B97-86D6-8E20C4715E1F}" srcOrd="0" destOrd="0" presId="urn:microsoft.com/office/officeart/2005/8/layout/lProcess2"/>
    <dgm:cxn modelId="{FC26DB01-09D4-49FA-9882-C546DB66AC7A}" type="presOf" srcId="{487BD7BA-2AA4-4E34-BA5C-3BDFCB88B7D1}" destId="{6381C25E-F6FE-43F7-AE31-ECC1F2D48367}" srcOrd="0" destOrd="0" presId="urn:microsoft.com/office/officeart/2005/8/layout/lProcess2"/>
    <dgm:cxn modelId="{DF4FE288-B80F-4EC8-8F28-B56FBE0CB86B}" srcId="{D2C368A7-B148-4F18-99D1-13AFF3E3BF08}" destId="{EF633993-74C5-41B4-B9E6-C2F20D41D2A0}" srcOrd="0" destOrd="0" parTransId="{6E5E96AD-EEE8-41F0-A060-A4F68E3AD314}" sibTransId="{F0903484-120C-42B8-A78C-030D7CAFBF7A}"/>
    <dgm:cxn modelId="{4BDE5CEF-0B87-4AD8-9E8D-C6B6F1136AF6}" srcId="{F6A39297-6838-4766-B786-D3F481D37FF0}" destId="{0A3E587D-BA65-42F7-98CF-37D1E8FC87E7}" srcOrd="5" destOrd="0" parTransId="{BDDD6E5F-6AAD-46A6-BAE6-F9AC2E461A39}" sibTransId="{7C7F0BF2-63F5-41E2-97FB-CB70259168CB}"/>
    <dgm:cxn modelId="{12003273-7210-497D-B5E8-9FD0FBBAEF6F}" type="presOf" srcId="{FCDA8309-5149-47C8-875C-C219455EE649}" destId="{F8B57B1C-6CB4-4611-8B16-7A4B420EEBD6}" srcOrd="0" destOrd="0" presId="urn:microsoft.com/office/officeart/2005/8/layout/lProcess2"/>
    <dgm:cxn modelId="{58375131-D2F0-4F4C-9258-17D01AE075F0}" srcId="{ADFED074-4C39-4FDF-B278-A374145A4078}" destId="{E46FBA2B-9034-4347-B682-6B3A4DDEDFBF}" srcOrd="0" destOrd="0" parTransId="{74B515D3-FE38-4C0D-8169-4890A55A345D}" sibTransId="{C672D004-6F0F-411C-A140-73E73E1F3C62}"/>
    <dgm:cxn modelId="{C9E9773D-144C-405A-896A-28D3DCE09813}" type="presOf" srcId="{E46FBA2B-9034-4347-B682-6B3A4DDEDFBF}" destId="{2169C337-CC1C-4E8C-8384-87C4ADCE685C}" srcOrd="0" destOrd="0" presId="urn:microsoft.com/office/officeart/2005/8/layout/lProcess2"/>
    <dgm:cxn modelId="{A373D470-32A2-4464-B03E-3722A16AECC5}" srcId="{EF633993-74C5-41B4-B9E6-C2F20D41D2A0}" destId="{3D2F6A53-FE28-4EF9-B701-D1A2EB476FB6}" srcOrd="2" destOrd="0" parTransId="{0D9DD263-54FC-486E-B19B-9B329A16E7E2}" sibTransId="{BE2BDA76-B676-4380-971D-56D5B183C4D3}"/>
    <dgm:cxn modelId="{696223B1-050C-4844-8440-D6B81CED72FF}" type="presOf" srcId="{ADFED074-4C39-4FDF-B278-A374145A4078}" destId="{19A5AD1B-AB93-4569-A958-0970D2114D0F}" srcOrd="0" destOrd="0" presId="urn:microsoft.com/office/officeart/2005/8/layout/lProcess2"/>
    <dgm:cxn modelId="{4CF8C074-41E4-43A4-8A27-62E9777FDD03}" type="presOf" srcId="{1D56722D-827A-494E-B613-D3682EF0A337}" destId="{A2583108-2FD3-4965-A5BE-A496A0C1D8D0}" srcOrd="0" destOrd="0" presId="urn:microsoft.com/office/officeart/2005/8/layout/lProcess2"/>
    <dgm:cxn modelId="{13ABB307-22B1-451E-83D4-ED4070706F2C}" type="presOf" srcId="{ED1F524C-7858-4F47-B066-60F9F24AEBC2}" destId="{AEEFAF34-2422-4520-8EDC-A7B9D24C35AA}" srcOrd="0" destOrd="0" presId="urn:microsoft.com/office/officeart/2005/8/layout/lProcess2"/>
    <dgm:cxn modelId="{708C4EA4-75D2-4710-823C-7ECFB834334B}" type="presOf" srcId="{F6A39297-6838-4766-B786-D3F481D37FF0}" destId="{8FF7DBC8-7600-436A-A388-EEA254538DC9}" srcOrd="1" destOrd="0" presId="urn:microsoft.com/office/officeart/2005/8/layout/lProcess2"/>
    <dgm:cxn modelId="{2B06972C-988E-40B2-A3AF-D4D72B82BABA}" type="presOf" srcId="{0A3E587D-BA65-42F7-98CF-37D1E8FC87E7}" destId="{E6189670-5927-4E11-8E3D-99EE22E0F81E}" srcOrd="0" destOrd="0" presId="urn:microsoft.com/office/officeart/2005/8/layout/lProcess2"/>
    <dgm:cxn modelId="{197C0050-ECF6-4A82-BEA2-12AF91802C08}" srcId="{F6A39297-6838-4766-B786-D3F481D37FF0}" destId="{43E95763-BA01-47AD-96EF-1EB91B4ACDAA}" srcOrd="6" destOrd="0" parTransId="{A8392949-D30D-4CF9-81D0-4A5A4791FA6A}" sibTransId="{A7CB8809-3BB9-45C3-BE56-93E55792AD8F}"/>
    <dgm:cxn modelId="{C6FBD2A0-9D54-4EDF-9A58-78B66F18E50B}" srcId="{ADFED074-4C39-4FDF-B278-A374145A4078}" destId="{ED1F524C-7858-4F47-B066-60F9F24AEBC2}" srcOrd="2" destOrd="0" parTransId="{BF351092-5A0F-449C-A836-B9CB9C07F53F}" sibTransId="{B15588D4-A576-4D97-85D2-48D9DC8A6F4C}"/>
    <dgm:cxn modelId="{19837B7C-DB60-4BFB-8795-B14ED72BE20C}" type="presOf" srcId="{ADFED074-4C39-4FDF-B278-A374145A4078}" destId="{386E0898-EB98-47DB-84FF-C742F6F160D8}" srcOrd="1" destOrd="0" presId="urn:microsoft.com/office/officeart/2005/8/layout/lProcess2"/>
    <dgm:cxn modelId="{DBEACAFA-D351-4F8C-9516-CD6DFC89ED62}" type="presOf" srcId="{895CA868-3EE3-420A-BB28-CABA5EE0C16A}" destId="{D2955175-D38C-44C4-94B0-7BF85C4EC806}" srcOrd="0" destOrd="0" presId="urn:microsoft.com/office/officeart/2005/8/layout/lProcess2"/>
    <dgm:cxn modelId="{7FDC60AC-7223-4FF7-87CD-C09906863BDE}" srcId="{F6A39297-6838-4766-B786-D3F481D37FF0}" destId="{E8833C74-62DC-442A-9733-34F834C41234}" srcOrd="1" destOrd="0" parTransId="{B516B347-07DA-4311-85DF-315FE70FBC2D}" sibTransId="{5971CAF8-78A4-4CD7-8D18-EAF66FB06C72}"/>
    <dgm:cxn modelId="{678D1451-9DD5-4A41-A1B9-9F7398BB60A5}" srcId="{EF633993-74C5-41B4-B9E6-C2F20D41D2A0}" destId="{895CA868-3EE3-420A-BB28-CABA5EE0C16A}" srcOrd="0" destOrd="0" parTransId="{53B66C8A-44D7-44D0-BC89-40A89EC4EE0B}" sibTransId="{A506EEA4-5C4E-43CF-923F-19450390C695}"/>
    <dgm:cxn modelId="{2A074123-0234-4572-BEAB-FA4C9883A65A}" type="presOf" srcId="{C9E849B7-437E-4830-A208-DAB4C79B506E}" destId="{DEFB8A56-09D2-4B9C-934F-82FFF7F736AE}" srcOrd="0" destOrd="0" presId="urn:microsoft.com/office/officeart/2005/8/layout/lProcess2"/>
    <dgm:cxn modelId="{CCE4F4E0-7AF1-48BC-A436-865B8B8D28B9}" type="presOf" srcId="{43E95763-BA01-47AD-96EF-1EB91B4ACDAA}" destId="{0AE4C324-8270-480D-91F3-29C837622F44}" srcOrd="0" destOrd="0" presId="urn:microsoft.com/office/officeart/2005/8/layout/lProcess2"/>
    <dgm:cxn modelId="{DB5AEDC1-BDD4-42FF-A031-7C8E20C3BAC5}" type="presOf" srcId="{D2C368A7-B148-4F18-99D1-13AFF3E3BF08}" destId="{424DD727-71CA-4AFC-80D9-C17D5471261A}" srcOrd="0" destOrd="0" presId="urn:microsoft.com/office/officeart/2005/8/layout/lProcess2"/>
    <dgm:cxn modelId="{05CD974C-AC37-4E60-8F94-767B4FBEE658}" srcId="{F6A39297-6838-4766-B786-D3F481D37FF0}" destId="{1B5FAF7D-AB80-46DB-A353-0D388ACD7D53}" srcOrd="4" destOrd="0" parTransId="{C89F9049-85D7-4AC7-8902-D58B32524B7A}" sibTransId="{EEE4274E-2AB2-49A9-9751-4FED1238BE0C}"/>
    <dgm:cxn modelId="{CDB0E712-7475-4C78-B45B-25FE12FC33A9}" type="presOf" srcId="{E8833C74-62DC-442A-9733-34F834C41234}" destId="{A9DBA9FC-2CE8-4354-BCAD-8A20E1E422A2}" srcOrd="0" destOrd="0" presId="urn:microsoft.com/office/officeart/2005/8/layout/lProcess2"/>
    <dgm:cxn modelId="{FF5F2C2B-5CA4-470F-B1AE-FD1968779BBA}" srcId="{F6A39297-6838-4766-B786-D3F481D37FF0}" destId="{AF9E10EE-81A5-42EC-9ABB-29B8B68F80BA}" srcOrd="0" destOrd="0" parTransId="{AC6DC8DA-BBBE-45D9-8596-1FB16833711C}" sibTransId="{9AF361E1-E80A-419B-95C6-F973C4C6CBDD}"/>
    <dgm:cxn modelId="{88401E63-33A3-430C-AA85-688042405CDD}" type="presOf" srcId="{AF9E10EE-81A5-42EC-9ABB-29B8B68F80BA}" destId="{6EF1587A-ADB0-47A5-A7D1-81BFAAE8DC51}" srcOrd="0" destOrd="0" presId="urn:microsoft.com/office/officeart/2005/8/layout/lProcess2"/>
    <dgm:cxn modelId="{5208C483-6C32-44E6-870C-AD6C4F86DC79}" type="presOf" srcId="{F6A39297-6838-4766-B786-D3F481D37FF0}" destId="{DFB81C6E-555D-419A-BAAE-5C8AB11037B6}" srcOrd="0" destOrd="0" presId="urn:microsoft.com/office/officeart/2005/8/layout/lProcess2"/>
    <dgm:cxn modelId="{7154E408-99C9-492D-B5B4-7CB9D3180619}" srcId="{D2C368A7-B148-4F18-99D1-13AFF3E3BF08}" destId="{ADFED074-4C39-4FDF-B278-A374145A4078}" srcOrd="2" destOrd="0" parTransId="{789B80AE-3B7C-4D7F-90DF-5D83A5288737}" sibTransId="{F9D05F78-DA04-468D-AF8C-CDD84BCAF627}"/>
    <dgm:cxn modelId="{AD90FB82-1292-42C3-A70A-5BAE84705D28}" srcId="{F6A39297-6838-4766-B786-D3F481D37FF0}" destId="{487BD7BA-2AA4-4E34-BA5C-3BDFCB88B7D1}" srcOrd="2" destOrd="0" parTransId="{D058FEE6-9E6A-42A6-AA9E-22BEEF0D2C0F}" sibTransId="{4584F64E-BD60-4218-8561-05AC1F9E43DC}"/>
    <dgm:cxn modelId="{659E3C01-793E-49D9-B28B-EC1CE24777A4}" srcId="{D2C368A7-B148-4F18-99D1-13AFF3E3BF08}" destId="{F6A39297-6838-4766-B786-D3F481D37FF0}" srcOrd="1" destOrd="0" parTransId="{D2BD947D-2F59-4F67-8A4C-BFC8FF22F017}" sibTransId="{70F426E7-4806-46B0-B7AD-1934462139E1}"/>
    <dgm:cxn modelId="{F70BCC60-E73C-4BD2-A048-CC188B1051AD}" type="presOf" srcId="{EF633993-74C5-41B4-B9E6-C2F20D41D2A0}" destId="{4AD3908A-65E7-4977-8336-970A26B227F1}" srcOrd="1" destOrd="0" presId="urn:microsoft.com/office/officeart/2005/8/layout/lProcess2"/>
    <dgm:cxn modelId="{1ACDE61F-7FA9-49B2-8519-BEF03F80D271}" type="presOf" srcId="{3D2F6A53-FE28-4EF9-B701-D1A2EB476FB6}" destId="{DA5DDEDA-074E-406B-AC45-9D92CCD30DCA}" srcOrd="0" destOrd="0" presId="urn:microsoft.com/office/officeart/2005/8/layout/lProcess2"/>
    <dgm:cxn modelId="{35522554-BA98-454B-BEE3-90AA6AAA1C78}" srcId="{F6A39297-6838-4766-B786-D3F481D37FF0}" destId="{FCDA8309-5149-47C8-875C-C219455EE649}" srcOrd="3" destOrd="0" parTransId="{4CA10095-CB3B-4DDA-BDFE-C8B4D310B2CD}" sibTransId="{83827E2E-B3BF-40B6-A486-4BF3B5B6555A}"/>
    <dgm:cxn modelId="{08A4C909-2456-4217-850E-7A5DB6E3151E}" srcId="{ADFED074-4C39-4FDF-B278-A374145A4078}" destId="{C9E849B7-437E-4830-A208-DAB4C79B506E}" srcOrd="1" destOrd="0" parTransId="{BFA71E19-A977-49E3-B9D6-0022DD9C1D8E}" sibTransId="{7B8A136A-4C6B-4FA5-9570-8199902CAC96}"/>
    <dgm:cxn modelId="{52D85088-50B3-4F38-852B-23E8A762DDB8}" type="presParOf" srcId="{424DD727-71CA-4AFC-80D9-C17D5471261A}" destId="{8FFF208A-2C7C-46C4-A93A-9D5FFCEFA629}" srcOrd="0" destOrd="0" presId="urn:microsoft.com/office/officeart/2005/8/layout/lProcess2"/>
    <dgm:cxn modelId="{DEF958DE-C191-4237-9679-68EC4E4216E1}" type="presParOf" srcId="{8FFF208A-2C7C-46C4-A93A-9D5FFCEFA629}" destId="{59A22D6D-526C-433D-A734-77E3911CED90}" srcOrd="0" destOrd="0" presId="urn:microsoft.com/office/officeart/2005/8/layout/lProcess2"/>
    <dgm:cxn modelId="{62C87F2D-A905-49A4-BD97-1CF779EF86D2}" type="presParOf" srcId="{8FFF208A-2C7C-46C4-A93A-9D5FFCEFA629}" destId="{4AD3908A-65E7-4977-8336-970A26B227F1}" srcOrd="1" destOrd="0" presId="urn:microsoft.com/office/officeart/2005/8/layout/lProcess2"/>
    <dgm:cxn modelId="{8296378B-1551-4D50-9ED5-7587140B1800}" type="presParOf" srcId="{8FFF208A-2C7C-46C4-A93A-9D5FFCEFA629}" destId="{C89E5A01-115F-46A7-A81F-32BDB811A1FC}" srcOrd="2" destOrd="0" presId="urn:microsoft.com/office/officeart/2005/8/layout/lProcess2"/>
    <dgm:cxn modelId="{9757B4CC-FC0B-4842-B3AE-8C3D7B447AA4}" type="presParOf" srcId="{C89E5A01-115F-46A7-A81F-32BDB811A1FC}" destId="{15D3F9EB-42E8-42AF-A69E-0287A9950CCA}" srcOrd="0" destOrd="0" presId="urn:microsoft.com/office/officeart/2005/8/layout/lProcess2"/>
    <dgm:cxn modelId="{58D367B6-C9EC-4041-8D37-859A51025F38}" type="presParOf" srcId="{15D3F9EB-42E8-42AF-A69E-0287A9950CCA}" destId="{D2955175-D38C-44C4-94B0-7BF85C4EC806}" srcOrd="0" destOrd="0" presId="urn:microsoft.com/office/officeart/2005/8/layout/lProcess2"/>
    <dgm:cxn modelId="{5E453710-556E-4448-B536-F3C572B81243}" type="presParOf" srcId="{15D3F9EB-42E8-42AF-A69E-0287A9950CCA}" destId="{FB746783-58AF-4D9B-A925-9736AC05F389}" srcOrd="1" destOrd="0" presId="urn:microsoft.com/office/officeart/2005/8/layout/lProcess2"/>
    <dgm:cxn modelId="{B89C9201-F0AD-4D65-B059-1CC3E1432127}" type="presParOf" srcId="{15D3F9EB-42E8-42AF-A69E-0287A9950CCA}" destId="{A2583108-2FD3-4965-A5BE-A496A0C1D8D0}" srcOrd="2" destOrd="0" presId="urn:microsoft.com/office/officeart/2005/8/layout/lProcess2"/>
    <dgm:cxn modelId="{953838CD-3C2E-47CD-AF90-F196ADD65C48}" type="presParOf" srcId="{15D3F9EB-42E8-42AF-A69E-0287A9950CCA}" destId="{1D913507-E1FD-41A3-B353-84EF51AF0A42}" srcOrd="3" destOrd="0" presId="urn:microsoft.com/office/officeart/2005/8/layout/lProcess2"/>
    <dgm:cxn modelId="{DD804323-6617-4026-9D54-7CBAE9D6886C}" type="presParOf" srcId="{15D3F9EB-42E8-42AF-A69E-0287A9950CCA}" destId="{DA5DDEDA-074E-406B-AC45-9D92CCD30DCA}" srcOrd="4" destOrd="0" presId="urn:microsoft.com/office/officeart/2005/8/layout/lProcess2"/>
    <dgm:cxn modelId="{718AFE83-2456-4ACE-BF73-1EF14F52C828}" type="presParOf" srcId="{424DD727-71CA-4AFC-80D9-C17D5471261A}" destId="{8181CDE2-C1A3-431D-8E56-C69BBF7FA7CA}" srcOrd="1" destOrd="0" presId="urn:microsoft.com/office/officeart/2005/8/layout/lProcess2"/>
    <dgm:cxn modelId="{5C9D9185-FD35-408D-BFC4-6014B0D7E89B}" type="presParOf" srcId="{424DD727-71CA-4AFC-80D9-C17D5471261A}" destId="{0367B4BA-1B1D-4856-A0B9-5462BC7CFCBC}" srcOrd="2" destOrd="0" presId="urn:microsoft.com/office/officeart/2005/8/layout/lProcess2"/>
    <dgm:cxn modelId="{7337C1F6-953A-4A98-AC22-D5E53D4F611E}" type="presParOf" srcId="{0367B4BA-1B1D-4856-A0B9-5462BC7CFCBC}" destId="{DFB81C6E-555D-419A-BAAE-5C8AB11037B6}" srcOrd="0" destOrd="0" presId="urn:microsoft.com/office/officeart/2005/8/layout/lProcess2"/>
    <dgm:cxn modelId="{ADB4D40F-D9CF-4EF7-BC11-7EC520AE17D6}" type="presParOf" srcId="{0367B4BA-1B1D-4856-A0B9-5462BC7CFCBC}" destId="{8FF7DBC8-7600-436A-A388-EEA254538DC9}" srcOrd="1" destOrd="0" presId="urn:microsoft.com/office/officeart/2005/8/layout/lProcess2"/>
    <dgm:cxn modelId="{30537127-332E-4572-854E-3204FCF9821A}" type="presParOf" srcId="{0367B4BA-1B1D-4856-A0B9-5462BC7CFCBC}" destId="{00A5C6EF-B24C-4DEF-9409-2E990B1A723A}" srcOrd="2" destOrd="0" presId="urn:microsoft.com/office/officeart/2005/8/layout/lProcess2"/>
    <dgm:cxn modelId="{220F03AC-DA75-4D1F-9732-2F3C8BD0D5D2}" type="presParOf" srcId="{00A5C6EF-B24C-4DEF-9409-2E990B1A723A}" destId="{6357D8AF-40DF-4486-838E-CA6E84B684C7}" srcOrd="0" destOrd="0" presId="urn:microsoft.com/office/officeart/2005/8/layout/lProcess2"/>
    <dgm:cxn modelId="{B3F54E74-4CC0-4214-8842-E68ECB950211}" type="presParOf" srcId="{6357D8AF-40DF-4486-838E-CA6E84B684C7}" destId="{6EF1587A-ADB0-47A5-A7D1-81BFAAE8DC51}" srcOrd="0" destOrd="0" presId="urn:microsoft.com/office/officeart/2005/8/layout/lProcess2"/>
    <dgm:cxn modelId="{24D8BEAE-A07D-4898-8DDA-2203612E6223}" type="presParOf" srcId="{6357D8AF-40DF-4486-838E-CA6E84B684C7}" destId="{3E1AEC67-827F-4D9B-BFE7-25E06C669910}" srcOrd="1" destOrd="0" presId="urn:microsoft.com/office/officeart/2005/8/layout/lProcess2"/>
    <dgm:cxn modelId="{F0B7F90C-5114-4484-977E-1B32EBDD39A7}" type="presParOf" srcId="{6357D8AF-40DF-4486-838E-CA6E84B684C7}" destId="{A9DBA9FC-2CE8-4354-BCAD-8A20E1E422A2}" srcOrd="2" destOrd="0" presId="urn:microsoft.com/office/officeart/2005/8/layout/lProcess2"/>
    <dgm:cxn modelId="{8E5B3E24-C8D4-473B-91E4-D96A2A054A35}" type="presParOf" srcId="{6357D8AF-40DF-4486-838E-CA6E84B684C7}" destId="{45857D34-F03C-412D-844D-45AF74835840}" srcOrd="3" destOrd="0" presId="urn:microsoft.com/office/officeart/2005/8/layout/lProcess2"/>
    <dgm:cxn modelId="{5A21E665-0F5F-4165-9455-8A2ACF554EE5}" type="presParOf" srcId="{6357D8AF-40DF-4486-838E-CA6E84B684C7}" destId="{6381C25E-F6FE-43F7-AE31-ECC1F2D48367}" srcOrd="4" destOrd="0" presId="urn:microsoft.com/office/officeart/2005/8/layout/lProcess2"/>
    <dgm:cxn modelId="{433D17B9-C6E4-4859-AF58-9D7C2054DA52}" type="presParOf" srcId="{6357D8AF-40DF-4486-838E-CA6E84B684C7}" destId="{38DB6DE0-5843-465C-A640-AD7DAED221FB}" srcOrd="5" destOrd="0" presId="urn:microsoft.com/office/officeart/2005/8/layout/lProcess2"/>
    <dgm:cxn modelId="{910BAA13-3053-4466-BE55-9166EAAC5D1B}" type="presParOf" srcId="{6357D8AF-40DF-4486-838E-CA6E84B684C7}" destId="{F8B57B1C-6CB4-4611-8B16-7A4B420EEBD6}" srcOrd="6" destOrd="0" presId="urn:microsoft.com/office/officeart/2005/8/layout/lProcess2"/>
    <dgm:cxn modelId="{12824507-C8E7-4182-B6A3-E3540CF1FCCA}" type="presParOf" srcId="{6357D8AF-40DF-4486-838E-CA6E84B684C7}" destId="{5F313B11-545E-4A1A-8AEA-7F8FCF66928C}" srcOrd="7" destOrd="0" presId="urn:microsoft.com/office/officeart/2005/8/layout/lProcess2"/>
    <dgm:cxn modelId="{851F4F47-4A2F-4D97-A787-203DD6FF83F7}" type="presParOf" srcId="{6357D8AF-40DF-4486-838E-CA6E84B684C7}" destId="{DE9531E8-53A4-4B97-86D6-8E20C4715E1F}" srcOrd="8" destOrd="0" presId="urn:microsoft.com/office/officeart/2005/8/layout/lProcess2"/>
    <dgm:cxn modelId="{62351A0B-482C-4758-A59B-3A890D3EB42A}" type="presParOf" srcId="{6357D8AF-40DF-4486-838E-CA6E84B684C7}" destId="{2F3A7230-5BDD-4CFB-96E7-1C2D9619E012}" srcOrd="9" destOrd="0" presId="urn:microsoft.com/office/officeart/2005/8/layout/lProcess2"/>
    <dgm:cxn modelId="{325D116C-CD79-438E-B649-A9AE814E51BF}" type="presParOf" srcId="{6357D8AF-40DF-4486-838E-CA6E84B684C7}" destId="{E6189670-5927-4E11-8E3D-99EE22E0F81E}" srcOrd="10" destOrd="0" presId="urn:microsoft.com/office/officeart/2005/8/layout/lProcess2"/>
    <dgm:cxn modelId="{F7A95C5D-431A-4EA9-81BE-5F2B20B6686B}" type="presParOf" srcId="{6357D8AF-40DF-4486-838E-CA6E84B684C7}" destId="{F7FA5C99-3A70-442C-B913-E1C5379B91B2}" srcOrd="11" destOrd="0" presId="urn:microsoft.com/office/officeart/2005/8/layout/lProcess2"/>
    <dgm:cxn modelId="{93F98B50-E938-4CFD-BD90-DBC767E0C3D9}" type="presParOf" srcId="{6357D8AF-40DF-4486-838E-CA6E84B684C7}" destId="{0AE4C324-8270-480D-91F3-29C837622F44}" srcOrd="12" destOrd="0" presId="urn:microsoft.com/office/officeart/2005/8/layout/lProcess2"/>
    <dgm:cxn modelId="{39836E28-32A5-4001-8C2A-5FC2090AFAC5}" type="presParOf" srcId="{424DD727-71CA-4AFC-80D9-C17D5471261A}" destId="{0A9C2F1D-C9E2-47E9-8F7F-0F492AD7F929}" srcOrd="3" destOrd="0" presId="urn:microsoft.com/office/officeart/2005/8/layout/lProcess2"/>
    <dgm:cxn modelId="{F0DFB973-3885-4A02-99EA-8DA8B7A4EFBC}" type="presParOf" srcId="{424DD727-71CA-4AFC-80D9-C17D5471261A}" destId="{75AED040-06CE-43F0-B916-79E806021A99}" srcOrd="4" destOrd="0" presId="urn:microsoft.com/office/officeart/2005/8/layout/lProcess2"/>
    <dgm:cxn modelId="{2455486E-C2F7-4920-BE66-2477D4DD1AD7}" type="presParOf" srcId="{75AED040-06CE-43F0-B916-79E806021A99}" destId="{19A5AD1B-AB93-4569-A958-0970D2114D0F}" srcOrd="0" destOrd="0" presId="urn:microsoft.com/office/officeart/2005/8/layout/lProcess2"/>
    <dgm:cxn modelId="{4DAF4B10-9BFC-47CE-857E-E507E9363436}" type="presParOf" srcId="{75AED040-06CE-43F0-B916-79E806021A99}" destId="{386E0898-EB98-47DB-84FF-C742F6F160D8}" srcOrd="1" destOrd="0" presId="urn:microsoft.com/office/officeart/2005/8/layout/lProcess2"/>
    <dgm:cxn modelId="{2238ECF7-6FE3-468B-AC3B-07AE658C02D1}" type="presParOf" srcId="{75AED040-06CE-43F0-B916-79E806021A99}" destId="{4230D960-19CF-46A9-A205-4FEB2AFA01F7}" srcOrd="2" destOrd="0" presId="urn:microsoft.com/office/officeart/2005/8/layout/lProcess2"/>
    <dgm:cxn modelId="{3B614BB5-C167-4722-A673-81F74BAF0B38}" type="presParOf" srcId="{4230D960-19CF-46A9-A205-4FEB2AFA01F7}" destId="{F0FB41D0-B029-437A-8C15-027E69C0443C}" srcOrd="0" destOrd="0" presId="urn:microsoft.com/office/officeart/2005/8/layout/lProcess2"/>
    <dgm:cxn modelId="{7E1677FC-F147-4E46-A40C-87102A1560F1}" type="presParOf" srcId="{F0FB41D0-B029-437A-8C15-027E69C0443C}" destId="{2169C337-CC1C-4E8C-8384-87C4ADCE685C}" srcOrd="0" destOrd="0" presId="urn:microsoft.com/office/officeart/2005/8/layout/lProcess2"/>
    <dgm:cxn modelId="{10AF2B5A-7768-489D-8B3B-861E6B21508B}" type="presParOf" srcId="{F0FB41D0-B029-437A-8C15-027E69C0443C}" destId="{90FCBE92-D274-45B2-A7D5-D24ECD06D91D}" srcOrd="1" destOrd="0" presId="urn:microsoft.com/office/officeart/2005/8/layout/lProcess2"/>
    <dgm:cxn modelId="{1BCF491C-923E-4B7E-AD0E-27F6849D435F}" type="presParOf" srcId="{F0FB41D0-B029-437A-8C15-027E69C0443C}" destId="{DEFB8A56-09D2-4B9C-934F-82FFF7F736AE}" srcOrd="2" destOrd="0" presId="urn:microsoft.com/office/officeart/2005/8/layout/lProcess2"/>
    <dgm:cxn modelId="{66FD5076-DB23-471D-94E4-CE2D0320CC55}" type="presParOf" srcId="{F0FB41D0-B029-437A-8C15-027E69C0443C}" destId="{70CFDC7C-2B74-42CF-885F-042EEE45A501}" srcOrd="3" destOrd="0" presId="urn:microsoft.com/office/officeart/2005/8/layout/lProcess2"/>
    <dgm:cxn modelId="{DEFB792B-F0C6-4E2B-98E6-4BDAD814787B}" type="presParOf" srcId="{F0FB41D0-B029-437A-8C15-027E69C0443C}" destId="{AEEFAF34-2422-4520-8EDC-A7B9D24C35AA}" srcOrd="4" destOrd="0" presId="urn:microsoft.com/office/officeart/2005/8/layout/lProcess2"/>
  </dgm:cxnLst>
  <dgm:bg/>
  <dgm:whole>
    <a:ln w="63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22D6D-526C-433D-A734-77E3911CED90}">
      <dsp:nvSpPr>
        <dsp:cNvPr id="0" name=""/>
        <dsp:cNvSpPr/>
      </dsp:nvSpPr>
      <dsp:spPr>
        <a:xfrm>
          <a:off x="3030" y="0"/>
          <a:ext cx="2301307" cy="2952329"/>
        </a:xfrm>
        <a:prstGeom prst="roundRect">
          <a:avLst>
            <a:gd name="adj" fmla="val 10000"/>
          </a:avLst>
        </a:prstGeom>
        <a:noFill/>
        <a:ln w="9525">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20290"/>
              </a:solidFill>
              <a:latin typeface="Calibri" panose="020F0502020204030204" pitchFamily="34" charset="0"/>
              <a:cs typeface="Calibri" panose="020F0502020204030204" pitchFamily="34" charset="0"/>
            </a:rPr>
            <a:t>Pilier 1 </a:t>
          </a:r>
        </a:p>
        <a:p>
          <a:pPr lvl="0" algn="ctr" defTabSz="622300">
            <a:lnSpc>
              <a:spcPct val="90000"/>
            </a:lnSpc>
            <a:spcBef>
              <a:spcPct val="0"/>
            </a:spcBef>
            <a:spcAft>
              <a:spcPct val="35000"/>
            </a:spcAft>
          </a:pPr>
          <a:r>
            <a:rPr lang="fr-FR" sz="1400" b="1" kern="1200" dirty="0" smtClean="0">
              <a:solidFill>
                <a:srgbClr val="020290"/>
              </a:solidFill>
              <a:latin typeface="Calibri" panose="020F0502020204030204" pitchFamily="34" charset="0"/>
              <a:cs typeface="Calibri" panose="020F0502020204030204" pitchFamily="34" charset="0"/>
            </a:rPr>
            <a:t>Science d’excellence</a:t>
          </a:r>
          <a:endParaRPr lang="fr-FR" sz="1400" kern="1200" dirty="0">
            <a:solidFill>
              <a:srgbClr val="020290"/>
            </a:solidFill>
            <a:latin typeface="Calibri" panose="020F0502020204030204" pitchFamily="34" charset="0"/>
            <a:cs typeface="Calibri" panose="020F0502020204030204" pitchFamily="34" charset="0"/>
          </a:endParaRPr>
        </a:p>
      </dsp:txBody>
      <dsp:txXfrm>
        <a:off x="3030" y="0"/>
        <a:ext cx="2301307" cy="885698"/>
      </dsp:txXfrm>
    </dsp:sp>
    <dsp:sp modelId="{D2955175-D38C-44C4-94B0-7BF85C4EC806}">
      <dsp:nvSpPr>
        <dsp:cNvPr id="0" name=""/>
        <dsp:cNvSpPr/>
      </dsp:nvSpPr>
      <dsp:spPr>
        <a:xfrm>
          <a:off x="233161" y="885950"/>
          <a:ext cx="1841045" cy="580014"/>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Conseil européen de la recherche</a:t>
          </a:r>
          <a:endParaRPr lang="fr-FR" sz="1100" kern="1200" dirty="0">
            <a:latin typeface="Calibri" panose="020F0502020204030204" pitchFamily="34" charset="0"/>
            <a:cs typeface="Calibri" panose="020F0502020204030204" pitchFamily="34" charset="0"/>
          </a:endParaRPr>
        </a:p>
      </dsp:txBody>
      <dsp:txXfrm>
        <a:off x="250149" y="902938"/>
        <a:ext cx="1807069" cy="546038"/>
      </dsp:txXfrm>
    </dsp:sp>
    <dsp:sp modelId="{A2583108-2FD3-4965-A5BE-A496A0C1D8D0}">
      <dsp:nvSpPr>
        <dsp:cNvPr id="0" name=""/>
        <dsp:cNvSpPr/>
      </dsp:nvSpPr>
      <dsp:spPr>
        <a:xfrm>
          <a:off x="233161" y="1555198"/>
          <a:ext cx="1841045" cy="580014"/>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Actions Marie </a:t>
          </a:r>
          <a:r>
            <a:rPr lang="fr-FR" sz="1100" kern="1200" dirty="0" err="1" smtClean="0">
              <a:latin typeface="Calibri" panose="020F0502020204030204" pitchFamily="34" charset="0"/>
              <a:cs typeface="Calibri" panose="020F0502020204030204" pitchFamily="34" charset="0"/>
            </a:rPr>
            <a:t>Skłodowska</a:t>
          </a:r>
          <a:r>
            <a:rPr lang="fr-FR" sz="1100" kern="1200" dirty="0" smtClean="0">
              <a:latin typeface="Calibri" panose="020F0502020204030204" pitchFamily="34" charset="0"/>
              <a:cs typeface="Calibri" panose="020F0502020204030204" pitchFamily="34" charset="0"/>
            </a:rPr>
            <a:t>-Curie</a:t>
          </a:r>
          <a:endParaRPr lang="fr-FR" sz="1100" kern="1200" dirty="0">
            <a:latin typeface="Calibri" panose="020F0502020204030204" pitchFamily="34" charset="0"/>
            <a:cs typeface="Calibri" panose="020F0502020204030204" pitchFamily="34" charset="0"/>
          </a:endParaRPr>
        </a:p>
      </dsp:txBody>
      <dsp:txXfrm>
        <a:off x="250149" y="1572186"/>
        <a:ext cx="1807069" cy="546038"/>
      </dsp:txXfrm>
    </dsp:sp>
    <dsp:sp modelId="{DA5DDEDA-074E-406B-AC45-9D92CCD30DCA}">
      <dsp:nvSpPr>
        <dsp:cNvPr id="0" name=""/>
        <dsp:cNvSpPr/>
      </dsp:nvSpPr>
      <dsp:spPr>
        <a:xfrm>
          <a:off x="233161" y="2224445"/>
          <a:ext cx="1841045" cy="580014"/>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Infrastructures de recherche</a:t>
          </a:r>
          <a:endParaRPr lang="fr-FR" sz="1100" kern="1200" dirty="0">
            <a:latin typeface="Calibri" panose="020F0502020204030204" pitchFamily="34" charset="0"/>
            <a:cs typeface="Calibri" panose="020F0502020204030204" pitchFamily="34" charset="0"/>
          </a:endParaRPr>
        </a:p>
      </dsp:txBody>
      <dsp:txXfrm>
        <a:off x="250149" y="2241433"/>
        <a:ext cx="1807069" cy="546038"/>
      </dsp:txXfrm>
    </dsp:sp>
    <dsp:sp modelId="{DFB81C6E-555D-419A-BAAE-5C8AB11037B6}">
      <dsp:nvSpPr>
        <dsp:cNvPr id="0" name=""/>
        <dsp:cNvSpPr/>
      </dsp:nvSpPr>
      <dsp:spPr>
        <a:xfrm>
          <a:off x="2479306" y="0"/>
          <a:ext cx="3447335" cy="2952329"/>
        </a:xfrm>
        <a:prstGeom prst="roundRect">
          <a:avLst>
            <a:gd name="adj" fmla="val 10000"/>
          </a:avLst>
        </a:prstGeom>
        <a:noFill/>
        <a:ln w="3175">
          <a:solidFill>
            <a:srgbClr val="020290"/>
          </a:solid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20290"/>
              </a:solidFill>
              <a:latin typeface="Calibri" panose="020F0502020204030204" pitchFamily="34" charset="0"/>
              <a:cs typeface="Calibri" panose="020F0502020204030204" pitchFamily="34" charset="0"/>
            </a:rPr>
            <a:t>Pilier 2 </a:t>
          </a:r>
        </a:p>
        <a:p>
          <a:pPr lvl="0" algn="ctr" defTabSz="622300">
            <a:lnSpc>
              <a:spcPct val="90000"/>
            </a:lnSpc>
            <a:spcBef>
              <a:spcPct val="0"/>
            </a:spcBef>
            <a:spcAft>
              <a:spcPct val="35000"/>
            </a:spcAft>
          </a:pPr>
          <a:r>
            <a:rPr lang="fr-FR" sz="1400" b="1" kern="1200" dirty="0" smtClean="0">
              <a:solidFill>
                <a:srgbClr val="020290"/>
              </a:solidFill>
              <a:latin typeface="Calibri" panose="020F0502020204030204" pitchFamily="34" charset="0"/>
              <a:cs typeface="Calibri" panose="020F0502020204030204" pitchFamily="34" charset="0"/>
            </a:rPr>
            <a:t>Problématiques mondiales et compétitivité industrielle et européenne</a:t>
          </a:r>
          <a:endParaRPr lang="fr-FR" sz="1400" b="1" kern="1200" dirty="0">
            <a:solidFill>
              <a:srgbClr val="020290"/>
            </a:solidFill>
            <a:latin typeface="Calibri" panose="020F0502020204030204" pitchFamily="34" charset="0"/>
            <a:cs typeface="Calibri" panose="020F0502020204030204" pitchFamily="34" charset="0"/>
          </a:endParaRPr>
        </a:p>
      </dsp:txBody>
      <dsp:txXfrm>
        <a:off x="2479306" y="0"/>
        <a:ext cx="3447335" cy="885698"/>
      </dsp:txXfrm>
    </dsp:sp>
    <dsp:sp modelId="{6EF1587A-ADB0-47A5-A7D1-81BFAAE8DC51}">
      <dsp:nvSpPr>
        <dsp:cNvPr id="0" name=""/>
        <dsp:cNvSpPr/>
      </dsp:nvSpPr>
      <dsp:spPr>
        <a:xfrm>
          <a:off x="2836039" y="886055"/>
          <a:ext cx="2729129" cy="240641"/>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Santé</a:t>
          </a:r>
          <a:endParaRPr lang="fr-FR" sz="1100" kern="1200" dirty="0">
            <a:latin typeface="Calibri" panose="020F0502020204030204" pitchFamily="34" charset="0"/>
            <a:cs typeface="Calibri" panose="020F0502020204030204" pitchFamily="34" charset="0"/>
          </a:endParaRPr>
        </a:p>
      </dsp:txBody>
      <dsp:txXfrm>
        <a:off x="2843087" y="893103"/>
        <a:ext cx="2715033" cy="226545"/>
      </dsp:txXfrm>
    </dsp:sp>
    <dsp:sp modelId="{A9DBA9FC-2CE8-4354-BCAD-8A20E1E422A2}">
      <dsp:nvSpPr>
        <dsp:cNvPr id="0" name=""/>
        <dsp:cNvSpPr/>
      </dsp:nvSpPr>
      <dsp:spPr>
        <a:xfrm>
          <a:off x="2836039" y="1162303"/>
          <a:ext cx="2729129" cy="241358"/>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Culture, créativité et société inclusive </a:t>
          </a:r>
          <a:endParaRPr lang="fr-FR" sz="1100" kern="1200" dirty="0">
            <a:latin typeface="Calibri" panose="020F0502020204030204" pitchFamily="34" charset="0"/>
            <a:cs typeface="Calibri" panose="020F0502020204030204" pitchFamily="34" charset="0"/>
          </a:endParaRPr>
        </a:p>
      </dsp:txBody>
      <dsp:txXfrm>
        <a:off x="2843108" y="1169372"/>
        <a:ext cx="2714991" cy="227220"/>
      </dsp:txXfrm>
    </dsp:sp>
    <dsp:sp modelId="{6381C25E-F6FE-43F7-AE31-ECC1F2D48367}">
      <dsp:nvSpPr>
        <dsp:cNvPr id="0" name=""/>
        <dsp:cNvSpPr/>
      </dsp:nvSpPr>
      <dsp:spPr>
        <a:xfrm>
          <a:off x="2836039" y="1439268"/>
          <a:ext cx="2729129" cy="237352"/>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Sécurité civile pour la société</a:t>
          </a:r>
          <a:endParaRPr lang="fr-FR" sz="1100" kern="1200" dirty="0">
            <a:latin typeface="Calibri" panose="020F0502020204030204" pitchFamily="34" charset="0"/>
            <a:cs typeface="Calibri" panose="020F0502020204030204" pitchFamily="34" charset="0"/>
          </a:endParaRPr>
        </a:p>
      </dsp:txBody>
      <dsp:txXfrm>
        <a:off x="2842991" y="1446220"/>
        <a:ext cx="2715225" cy="223448"/>
      </dsp:txXfrm>
    </dsp:sp>
    <dsp:sp modelId="{F8B57B1C-6CB4-4611-8B16-7A4B420EEBD6}">
      <dsp:nvSpPr>
        <dsp:cNvPr id="0" name=""/>
        <dsp:cNvSpPr/>
      </dsp:nvSpPr>
      <dsp:spPr>
        <a:xfrm>
          <a:off x="2836039" y="1712227"/>
          <a:ext cx="2729129" cy="238048"/>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Numérique, industrie et espace</a:t>
          </a:r>
          <a:endParaRPr lang="fr-FR" sz="1100" kern="1200" dirty="0">
            <a:latin typeface="Calibri" panose="020F0502020204030204" pitchFamily="34" charset="0"/>
            <a:cs typeface="Calibri" panose="020F0502020204030204" pitchFamily="34" charset="0"/>
          </a:endParaRPr>
        </a:p>
      </dsp:txBody>
      <dsp:txXfrm>
        <a:off x="2843011" y="1719199"/>
        <a:ext cx="2715185" cy="224104"/>
      </dsp:txXfrm>
    </dsp:sp>
    <dsp:sp modelId="{DE9531E8-53A4-4B97-86D6-8E20C4715E1F}">
      <dsp:nvSpPr>
        <dsp:cNvPr id="0" name=""/>
        <dsp:cNvSpPr/>
      </dsp:nvSpPr>
      <dsp:spPr>
        <a:xfrm>
          <a:off x="2836039" y="1985883"/>
          <a:ext cx="2729129" cy="245999"/>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Climat, énergie et mobilité</a:t>
          </a:r>
          <a:endParaRPr lang="fr-FR" sz="1100" kern="1200" dirty="0">
            <a:latin typeface="Calibri" panose="020F0502020204030204" pitchFamily="34" charset="0"/>
            <a:cs typeface="Calibri" panose="020F0502020204030204" pitchFamily="34" charset="0"/>
          </a:endParaRPr>
        </a:p>
      </dsp:txBody>
      <dsp:txXfrm>
        <a:off x="2843244" y="1993088"/>
        <a:ext cx="2714719" cy="231589"/>
      </dsp:txXfrm>
    </dsp:sp>
    <dsp:sp modelId="{E6189670-5927-4E11-8E3D-99EE22E0F81E}">
      <dsp:nvSpPr>
        <dsp:cNvPr id="0" name=""/>
        <dsp:cNvSpPr/>
      </dsp:nvSpPr>
      <dsp:spPr>
        <a:xfrm>
          <a:off x="2836039" y="2267488"/>
          <a:ext cx="2729129" cy="269816"/>
        </a:xfrm>
        <a:prstGeom prst="roundRect">
          <a:avLst>
            <a:gd name="adj" fmla="val 10000"/>
          </a:avLst>
        </a:prstGeom>
        <a:solidFill>
          <a:schemeClr val="dk2">
            <a:hueOff val="0"/>
            <a:satOff val="0"/>
            <a:lumOff val="0"/>
            <a:alphaOff val="0"/>
          </a:schemeClr>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Alimentation, </a:t>
          </a:r>
          <a:r>
            <a:rPr lang="fr-FR" sz="1100" kern="1200" dirty="0" err="1" smtClean="0">
              <a:latin typeface="Calibri" panose="020F0502020204030204" pitchFamily="34" charset="0"/>
              <a:cs typeface="Calibri" panose="020F0502020204030204" pitchFamily="34" charset="0"/>
            </a:rPr>
            <a:t>bioéconomie</a:t>
          </a:r>
          <a:r>
            <a:rPr lang="fr-FR" sz="1100" kern="1200" dirty="0" smtClean="0">
              <a:latin typeface="Calibri" panose="020F0502020204030204" pitchFamily="34" charset="0"/>
              <a:cs typeface="Calibri" panose="020F0502020204030204" pitchFamily="34" charset="0"/>
            </a:rPr>
            <a:t>, ressources naturelles, agriculture et environnement</a:t>
          </a:r>
          <a:endParaRPr lang="fr-FR" sz="1100" kern="1200" dirty="0">
            <a:latin typeface="Calibri" panose="020F0502020204030204" pitchFamily="34" charset="0"/>
            <a:cs typeface="Calibri" panose="020F0502020204030204" pitchFamily="34" charset="0"/>
          </a:endParaRPr>
        </a:p>
      </dsp:txBody>
      <dsp:txXfrm>
        <a:off x="2843942" y="2275391"/>
        <a:ext cx="2713323" cy="254010"/>
      </dsp:txXfrm>
    </dsp:sp>
    <dsp:sp modelId="{0AE4C324-8270-480D-91F3-29C837622F44}">
      <dsp:nvSpPr>
        <dsp:cNvPr id="0" name=""/>
        <dsp:cNvSpPr/>
      </dsp:nvSpPr>
      <dsp:spPr>
        <a:xfrm>
          <a:off x="2838414" y="2637051"/>
          <a:ext cx="2729129" cy="231443"/>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Centre commun de recherche</a:t>
          </a:r>
          <a:endParaRPr lang="fr-FR" sz="1100" kern="1200" dirty="0">
            <a:latin typeface="Calibri" panose="020F0502020204030204" pitchFamily="34" charset="0"/>
            <a:cs typeface="Calibri" panose="020F0502020204030204" pitchFamily="34" charset="0"/>
          </a:endParaRPr>
        </a:p>
      </dsp:txBody>
      <dsp:txXfrm>
        <a:off x="2845193" y="2643830"/>
        <a:ext cx="2715571" cy="217885"/>
      </dsp:txXfrm>
    </dsp:sp>
    <dsp:sp modelId="{19A5AD1B-AB93-4569-A958-0970D2114D0F}">
      <dsp:nvSpPr>
        <dsp:cNvPr id="0" name=""/>
        <dsp:cNvSpPr/>
      </dsp:nvSpPr>
      <dsp:spPr>
        <a:xfrm>
          <a:off x="6096869" y="0"/>
          <a:ext cx="2301307" cy="2952329"/>
        </a:xfrm>
        <a:prstGeom prst="roundRect">
          <a:avLst>
            <a:gd name="adj" fmla="val 10000"/>
          </a:avLst>
        </a:prstGeom>
        <a:noFill/>
        <a:ln>
          <a:solidFill>
            <a:srgbClr val="020290"/>
          </a:solid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20290"/>
              </a:solidFill>
              <a:latin typeface="Calibri" panose="020F0502020204030204" pitchFamily="34" charset="0"/>
              <a:cs typeface="Calibri" panose="020F0502020204030204" pitchFamily="34" charset="0"/>
            </a:rPr>
            <a:t>Pilier 3 </a:t>
          </a:r>
        </a:p>
        <a:p>
          <a:pPr lvl="0" algn="ctr" defTabSz="622300">
            <a:lnSpc>
              <a:spcPct val="90000"/>
            </a:lnSpc>
            <a:spcBef>
              <a:spcPct val="0"/>
            </a:spcBef>
            <a:spcAft>
              <a:spcPct val="35000"/>
            </a:spcAft>
          </a:pPr>
          <a:r>
            <a:rPr lang="fr-FR" sz="1400" b="1" kern="1200" dirty="0" smtClean="0">
              <a:solidFill>
                <a:srgbClr val="020290"/>
              </a:solidFill>
              <a:latin typeface="Calibri" panose="020F0502020204030204" pitchFamily="34" charset="0"/>
              <a:cs typeface="Calibri" panose="020F0502020204030204" pitchFamily="34" charset="0"/>
            </a:rPr>
            <a:t>Europe plus innovante</a:t>
          </a:r>
          <a:endParaRPr lang="fr-FR" sz="1400" b="1" kern="1200" dirty="0">
            <a:solidFill>
              <a:srgbClr val="020290"/>
            </a:solidFill>
            <a:latin typeface="Calibri" panose="020F0502020204030204" pitchFamily="34" charset="0"/>
            <a:cs typeface="Calibri" panose="020F0502020204030204" pitchFamily="34" charset="0"/>
          </a:endParaRPr>
        </a:p>
      </dsp:txBody>
      <dsp:txXfrm>
        <a:off x="6096869" y="0"/>
        <a:ext cx="2301307" cy="885698"/>
      </dsp:txXfrm>
    </dsp:sp>
    <dsp:sp modelId="{2169C337-CC1C-4E8C-8384-87C4ADCE685C}">
      <dsp:nvSpPr>
        <dsp:cNvPr id="0" name=""/>
        <dsp:cNvSpPr/>
      </dsp:nvSpPr>
      <dsp:spPr>
        <a:xfrm>
          <a:off x="6349093" y="884737"/>
          <a:ext cx="1841045" cy="580014"/>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Conseil européen de l’innovation</a:t>
          </a:r>
          <a:endParaRPr lang="fr-FR" sz="1100" kern="1200" dirty="0">
            <a:latin typeface="Calibri" panose="020F0502020204030204" pitchFamily="34" charset="0"/>
            <a:cs typeface="Calibri" panose="020F0502020204030204" pitchFamily="34" charset="0"/>
          </a:endParaRPr>
        </a:p>
      </dsp:txBody>
      <dsp:txXfrm>
        <a:off x="6366081" y="901725"/>
        <a:ext cx="1807069" cy="546038"/>
      </dsp:txXfrm>
    </dsp:sp>
    <dsp:sp modelId="{DEFB8A56-09D2-4B9C-934F-82FFF7F736AE}">
      <dsp:nvSpPr>
        <dsp:cNvPr id="0" name=""/>
        <dsp:cNvSpPr/>
      </dsp:nvSpPr>
      <dsp:spPr>
        <a:xfrm>
          <a:off x="6327000" y="1555198"/>
          <a:ext cx="1841045" cy="580014"/>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Écosystèmes européens d’innovation</a:t>
          </a:r>
          <a:endParaRPr lang="fr-FR" sz="1100" kern="1200" dirty="0">
            <a:latin typeface="Calibri" panose="020F0502020204030204" pitchFamily="34" charset="0"/>
            <a:cs typeface="Calibri" panose="020F0502020204030204" pitchFamily="34" charset="0"/>
          </a:endParaRPr>
        </a:p>
      </dsp:txBody>
      <dsp:txXfrm>
        <a:off x="6343988" y="1572186"/>
        <a:ext cx="1807069" cy="546038"/>
      </dsp:txXfrm>
    </dsp:sp>
    <dsp:sp modelId="{AEEFAF34-2422-4520-8EDC-A7B9D24C35AA}">
      <dsp:nvSpPr>
        <dsp:cNvPr id="0" name=""/>
        <dsp:cNvSpPr/>
      </dsp:nvSpPr>
      <dsp:spPr>
        <a:xfrm>
          <a:off x="6327000" y="2224445"/>
          <a:ext cx="1841045" cy="580014"/>
        </a:xfrm>
        <a:prstGeom prst="roundRect">
          <a:avLst>
            <a:gd name="adj" fmla="val 10000"/>
          </a:avLst>
        </a:prstGeom>
        <a:solidFill>
          <a:srgbClr val="020290"/>
        </a:solidFill>
        <a:ln w="25400" cap="flat" cmpd="sng" algn="ctr">
          <a:solidFill>
            <a:srgbClr val="F6E0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latin typeface="Calibri" panose="020F0502020204030204" pitchFamily="34" charset="0"/>
              <a:cs typeface="Calibri" panose="020F0502020204030204" pitchFamily="34" charset="0"/>
            </a:rPr>
            <a:t>Institut européen d’innovation et de technologie</a:t>
          </a:r>
          <a:endParaRPr lang="fr-FR" sz="1100" kern="1200" dirty="0">
            <a:latin typeface="Calibri" panose="020F0502020204030204" pitchFamily="34" charset="0"/>
            <a:cs typeface="Calibri" panose="020F0502020204030204" pitchFamily="34" charset="0"/>
          </a:endParaRPr>
        </a:p>
      </dsp:txBody>
      <dsp:txXfrm>
        <a:off x="6343988" y="2241433"/>
        <a:ext cx="1807069" cy="5460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15/12/2022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15/12/2022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2700">
              <a:lnSpc>
                <a:spcPct val="100000"/>
              </a:lnSpc>
              <a:spcBef>
                <a:spcPts val="105"/>
              </a:spcBef>
            </a:pPr>
            <a:r>
              <a:rPr lang="fr-FR" dirty="0"/>
              <a:t>Voici le point de contact national santé, nous sommes trois membres et une coordinatrice qui est aussi représentante au comité du programme santé pour la </a:t>
            </a:r>
            <a:r>
              <a:rPr lang="fr-FR" dirty="0" err="1"/>
              <a:t>france</a:t>
            </a:r>
            <a:r>
              <a:rPr lang="fr-FR" dirty="0"/>
              <a:t>, </a:t>
            </a:r>
          </a:p>
          <a:p>
            <a:pPr marL="12700">
              <a:lnSpc>
                <a:spcPct val="100000"/>
              </a:lnSpc>
              <a:spcBef>
                <a:spcPts val="105"/>
              </a:spcBef>
            </a:pPr>
            <a:endParaRPr lang="fr-FR" dirty="0"/>
          </a:p>
          <a:p>
            <a:pPr marL="12700">
              <a:lnSpc>
                <a:spcPct val="100000"/>
              </a:lnSpc>
              <a:spcBef>
                <a:spcPts val="105"/>
              </a:spcBef>
            </a:pPr>
            <a:r>
              <a:rPr lang="fr-FR" dirty="0"/>
              <a:t>L’objectif du PCN Santé est de vous </a:t>
            </a:r>
            <a:r>
              <a:rPr lang="fr-FR" sz="1200" b="1" spc="-5" dirty="0">
                <a:solidFill>
                  <a:srgbClr val="000091"/>
                </a:solidFill>
                <a:latin typeface="Calibri"/>
                <a:cs typeface="Calibri"/>
              </a:rPr>
              <a:t>INFORMER,</a:t>
            </a:r>
            <a:r>
              <a:rPr lang="fr-FR" sz="1200" b="1" spc="-10" dirty="0">
                <a:solidFill>
                  <a:srgbClr val="000091"/>
                </a:solidFill>
                <a:latin typeface="Calibri"/>
                <a:cs typeface="Calibri"/>
              </a:rPr>
              <a:t> </a:t>
            </a:r>
            <a:r>
              <a:rPr lang="fr-FR" sz="1200" b="1" spc="-5" dirty="0">
                <a:solidFill>
                  <a:srgbClr val="000091"/>
                </a:solidFill>
                <a:latin typeface="Calibri"/>
                <a:cs typeface="Calibri"/>
              </a:rPr>
              <a:t>SENSIBILISER,</a:t>
            </a:r>
            <a:r>
              <a:rPr lang="fr-FR" sz="1200" b="1" spc="10" dirty="0">
                <a:solidFill>
                  <a:srgbClr val="000091"/>
                </a:solidFill>
                <a:latin typeface="Calibri"/>
                <a:cs typeface="Calibri"/>
              </a:rPr>
              <a:t> </a:t>
            </a:r>
            <a:r>
              <a:rPr lang="fr-FR" sz="1200" b="1" spc="-5" dirty="0">
                <a:solidFill>
                  <a:srgbClr val="000091"/>
                </a:solidFill>
                <a:latin typeface="Calibri"/>
                <a:cs typeface="Calibri"/>
              </a:rPr>
              <a:t>CONSEILLER</a:t>
            </a:r>
            <a:r>
              <a:rPr lang="fr-FR" sz="1200" b="1" spc="10" dirty="0">
                <a:solidFill>
                  <a:srgbClr val="000091"/>
                </a:solidFill>
                <a:latin typeface="Calibri"/>
                <a:cs typeface="Calibri"/>
              </a:rPr>
              <a:t>, ORIENTER, </a:t>
            </a:r>
            <a:r>
              <a:rPr lang="fr-FR" sz="1200" b="1" spc="-5" dirty="0">
                <a:solidFill>
                  <a:srgbClr val="000091"/>
                </a:solidFill>
                <a:latin typeface="Calibri"/>
                <a:cs typeface="Calibri"/>
              </a:rPr>
              <a:t>SUR</a:t>
            </a:r>
            <a:r>
              <a:rPr lang="fr-FR" sz="1200" b="1" spc="5" dirty="0">
                <a:solidFill>
                  <a:srgbClr val="000091"/>
                </a:solidFill>
                <a:latin typeface="Calibri"/>
                <a:cs typeface="Calibri"/>
              </a:rPr>
              <a:t> </a:t>
            </a:r>
            <a:r>
              <a:rPr lang="fr-FR" sz="1200" b="1" dirty="0">
                <a:solidFill>
                  <a:srgbClr val="000091"/>
                </a:solidFill>
                <a:latin typeface="Calibri"/>
                <a:cs typeface="Calibri"/>
              </a:rPr>
              <a:t>:</a:t>
            </a:r>
            <a:endParaRPr lang="fr-FR" sz="1200" dirty="0">
              <a:latin typeface="Calibri"/>
              <a:cs typeface="Calibri"/>
            </a:endParaRPr>
          </a:p>
          <a:p>
            <a:pPr marL="641985" indent="-172720">
              <a:lnSpc>
                <a:spcPct val="100000"/>
              </a:lnSpc>
              <a:spcBef>
                <a:spcPts val="55"/>
              </a:spcBef>
              <a:buClr>
                <a:srgbClr val="FFD400"/>
              </a:buClr>
              <a:buFont typeface="Wingdings"/>
              <a:buChar char=""/>
              <a:tabLst>
                <a:tab pos="642620" algn="l"/>
              </a:tabLst>
            </a:pPr>
            <a:r>
              <a:rPr lang="fr-FR" sz="1100" spc="-5" dirty="0">
                <a:solidFill>
                  <a:srgbClr val="404040"/>
                </a:solidFill>
                <a:latin typeface="Microsoft Sans Serif"/>
                <a:cs typeface="Microsoft Sans Serif"/>
              </a:rPr>
              <a:t>Les</a:t>
            </a:r>
            <a:r>
              <a:rPr lang="fr-FR" sz="110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opportunités</a:t>
            </a:r>
            <a:r>
              <a:rPr lang="fr-FR" sz="1100" spc="-10" dirty="0">
                <a:solidFill>
                  <a:srgbClr val="404040"/>
                </a:solidFill>
                <a:latin typeface="Microsoft Sans Serif"/>
                <a:cs typeface="Microsoft Sans Serif"/>
              </a:rPr>
              <a:t> </a:t>
            </a:r>
            <a:r>
              <a:rPr lang="fr-FR" sz="1100" dirty="0">
                <a:solidFill>
                  <a:srgbClr val="404040"/>
                </a:solidFill>
                <a:latin typeface="Microsoft Sans Serif"/>
                <a:cs typeface="Microsoft Sans Serif"/>
              </a:rPr>
              <a:t>de</a:t>
            </a:r>
            <a:r>
              <a:rPr lang="fr-FR" sz="1100" spc="-5" dirty="0">
                <a:solidFill>
                  <a:srgbClr val="404040"/>
                </a:solidFill>
                <a:latin typeface="Microsoft Sans Serif"/>
                <a:cs typeface="Microsoft Sans Serif"/>
              </a:rPr>
              <a:t> financement</a:t>
            </a:r>
            <a:r>
              <a:rPr lang="fr-FR" sz="1100" spc="-25" dirty="0">
                <a:solidFill>
                  <a:srgbClr val="404040"/>
                </a:solidFill>
                <a:latin typeface="Microsoft Sans Serif"/>
                <a:cs typeface="Microsoft Sans Serif"/>
              </a:rPr>
              <a:t> </a:t>
            </a:r>
            <a:r>
              <a:rPr lang="fr-FR" sz="1100" dirty="0">
                <a:solidFill>
                  <a:srgbClr val="404040"/>
                </a:solidFill>
                <a:latin typeface="Microsoft Sans Serif"/>
                <a:cs typeface="Microsoft Sans Serif"/>
              </a:rPr>
              <a:t>de</a:t>
            </a:r>
            <a:r>
              <a:rPr lang="fr-FR" sz="1100" spc="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projet d’Horizon Europe </a:t>
            </a:r>
            <a:r>
              <a:rPr lang="fr-FR" sz="1100" dirty="0">
                <a:solidFill>
                  <a:srgbClr val="404040"/>
                </a:solidFill>
                <a:latin typeface="Microsoft Sans Serif"/>
                <a:cs typeface="Microsoft Sans Serif"/>
              </a:rPr>
              <a:t>en</a:t>
            </a:r>
            <a:r>
              <a:rPr lang="fr-FR" sz="1100" spc="5" dirty="0">
                <a:solidFill>
                  <a:srgbClr val="404040"/>
                </a:solidFill>
                <a:latin typeface="Microsoft Sans Serif"/>
                <a:cs typeface="Microsoft Sans Serif"/>
              </a:rPr>
              <a:t> </a:t>
            </a:r>
            <a:r>
              <a:rPr lang="fr-FR" sz="1100" dirty="0">
                <a:solidFill>
                  <a:srgbClr val="404040"/>
                </a:solidFill>
                <a:latin typeface="Microsoft Sans Serif"/>
                <a:cs typeface="Microsoft Sans Serif"/>
              </a:rPr>
              <a:t>santé, </a:t>
            </a:r>
            <a:r>
              <a:rPr lang="fr-FR" sz="1100" spc="-5" dirty="0">
                <a:solidFill>
                  <a:srgbClr val="404040"/>
                </a:solidFill>
                <a:latin typeface="Microsoft Sans Serif"/>
                <a:cs typeface="Microsoft Sans Serif"/>
              </a:rPr>
              <a:t>les</a:t>
            </a:r>
            <a:r>
              <a:rPr lang="fr-FR" sz="1100" spc="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modalités</a:t>
            </a:r>
            <a:r>
              <a:rPr lang="fr-FR" sz="1100" spc="-1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de</a:t>
            </a:r>
            <a:r>
              <a:rPr lang="fr-FR" sz="110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fonctionnement</a:t>
            </a:r>
            <a:r>
              <a:rPr lang="fr-FR" sz="110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du</a:t>
            </a:r>
            <a:r>
              <a:rPr lang="fr-FR" sz="1100" spc="1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programme, l’</a:t>
            </a:r>
            <a:r>
              <a:rPr lang="fr-FR" sz="1100" spc="-5" dirty="0" err="1">
                <a:solidFill>
                  <a:srgbClr val="404040"/>
                </a:solidFill>
                <a:latin typeface="Microsoft Sans Serif"/>
                <a:cs typeface="Microsoft Sans Serif"/>
              </a:rPr>
              <a:t>adequation</a:t>
            </a:r>
            <a:r>
              <a:rPr lang="fr-FR" sz="1100" spc="-5" dirty="0">
                <a:solidFill>
                  <a:srgbClr val="404040"/>
                </a:solidFill>
                <a:latin typeface="Microsoft Sans Serif"/>
                <a:cs typeface="Microsoft Sans Serif"/>
              </a:rPr>
              <a:t> des projets aux appels</a:t>
            </a:r>
            <a:endParaRPr lang="fr-FR" sz="1100" dirty="0">
              <a:latin typeface="Microsoft Sans Serif"/>
              <a:cs typeface="Microsoft Sans Serif"/>
            </a:endParaRPr>
          </a:p>
          <a:p>
            <a:pPr marL="641985" indent="-172720">
              <a:lnSpc>
                <a:spcPct val="100000"/>
              </a:lnSpc>
              <a:buClr>
                <a:srgbClr val="FFD400"/>
              </a:buClr>
              <a:buFont typeface="Wingdings"/>
              <a:buChar char=""/>
              <a:tabLst>
                <a:tab pos="642620" algn="l"/>
              </a:tabLst>
            </a:pPr>
            <a:r>
              <a:rPr lang="fr-FR" sz="1100" dirty="0">
                <a:solidFill>
                  <a:srgbClr val="404040"/>
                </a:solidFill>
                <a:latin typeface="Microsoft Sans Serif"/>
                <a:cs typeface="Microsoft Sans Serif"/>
              </a:rPr>
              <a:t>Nous rencontrons</a:t>
            </a:r>
            <a:r>
              <a:rPr lang="fr-FR" sz="1100" spc="-3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de</a:t>
            </a:r>
            <a:r>
              <a:rPr lang="fr-FR" sz="1100" spc="10" dirty="0">
                <a:solidFill>
                  <a:srgbClr val="404040"/>
                </a:solidFill>
                <a:latin typeface="Microsoft Sans Serif"/>
                <a:cs typeface="Microsoft Sans Serif"/>
              </a:rPr>
              <a:t> </a:t>
            </a:r>
            <a:r>
              <a:rPr lang="fr-FR" sz="1100" dirty="0">
                <a:solidFill>
                  <a:srgbClr val="404040"/>
                </a:solidFill>
                <a:latin typeface="Microsoft Sans Serif"/>
                <a:cs typeface="Microsoft Sans Serif"/>
              </a:rPr>
              <a:t>porteurs</a:t>
            </a:r>
            <a:r>
              <a:rPr lang="fr-FR" sz="1100" spc="-1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de projets par</a:t>
            </a:r>
            <a:r>
              <a:rPr lang="fr-FR" sz="1100" spc="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mail</a:t>
            </a:r>
            <a:r>
              <a:rPr lang="fr-FR" sz="1100" spc="5" dirty="0">
                <a:solidFill>
                  <a:srgbClr val="404040"/>
                </a:solidFill>
                <a:latin typeface="Microsoft Sans Serif"/>
                <a:cs typeface="Microsoft Sans Serif"/>
              </a:rPr>
              <a:t> </a:t>
            </a:r>
            <a:r>
              <a:rPr lang="fr-FR" sz="1100" dirty="0">
                <a:solidFill>
                  <a:srgbClr val="404040"/>
                </a:solidFill>
                <a:latin typeface="Microsoft Sans Serif"/>
                <a:cs typeface="Microsoft Sans Serif"/>
              </a:rPr>
              <a:t>et</a:t>
            </a:r>
            <a:r>
              <a:rPr lang="fr-FR" sz="1100" spc="1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téléphone </a:t>
            </a:r>
          </a:p>
          <a:p>
            <a:pPr marL="641985" marR="0" lvl="0" indent="-172720" algn="l" defTabSz="914400" rtl="0" eaLnBrk="1" fontAlgn="auto" latinLnBrk="0" hangingPunct="1">
              <a:lnSpc>
                <a:spcPct val="100000"/>
              </a:lnSpc>
              <a:spcBef>
                <a:spcPts val="0"/>
              </a:spcBef>
              <a:spcAft>
                <a:spcPts val="0"/>
              </a:spcAft>
              <a:buClr>
                <a:srgbClr val="FFD400"/>
              </a:buClr>
              <a:buSzTx/>
              <a:buFont typeface="Wingdings"/>
              <a:buChar char=""/>
              <a:tabLst>
                <a:tab pos="642620" algn="l"/>
              </a:tabLst>
              <a:defRPr/>
            </a:pPr>
            <a:r>
              <a:rPr lang="fr-FR" sz="1100" spc="-5" dirty="0">
                <a:solidFill>
                  <a:srgbClr val="404040"/>
                </a:solidFill>
                <a:latin typeface="Microsoft Sans Serif"/>
                <a:cs typeface="Microsoft Sans Serif"/>
              </a:rPr>
              <a:t>Nous organisation </a:t>
            </a:r>
            <a:r>
              <a:rPr lang="fr-FR" sz="1100" dirty="0">
                <a:solidFill>
                  <a:srgbClr val="404040"/>
                </a:solidFill>
                <a:latin typeface="Microsoft Sans Serif"/>
                <a:cs typeface="Microsoft Sans Serif"/>
              </a:rPr>
              <a:t>de</a:t>
            </a:r>
            <a:r>
              <a:rPr lang="fr-FR" sz="1100" spc="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journées</a:t>
            </a:r>
            <a:r>
              <a:rPr lang="fr-FR" sz="1100" spc="-1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d’information,</a:t>
            </a:r>
            <a:r>
              <a:rPr lang="fr-FR" sz="1100" spc="5" dirty="0">
                <a:solidFill>
                  <a:srgbClr val="404040"/>
                </a:solidFill>
                <a:latin typeface="Microsoft Sans Serif"/>
                <a:cs typeface="Microsoft Sans Serif"/>
              </a:rPr>
              <a:t> </a:t>
            </a:r>
            <a:r>
              <a:rPr lang="fr-FR" sz="1100" dirty="0">
                <a:solidFill>
                  <a:srgbClr val="404040"/>
                </a:solidFill>
                <a:latin typeface="Microsoft Sans Serif"/>
                <a:cs typeface="Microsoft Sans Serif"/>
              </a:rPr>
              <a:t>de</a:t>
            </a:r>
            <a:r>
              <a:rPr lang="fr-FR" sz="1100" spc="20" dirty="0">
                <a:solidFill>
                  <a:srgbClr val="404040"/>
                </a:solidFill>
                <a:latin typeface="Microsoft Sans Serif"/>
                <a:cs typeface="Microsoft Sans Serif"/>
              </a:rPr>
              <a:t> </a:t>
            </a:r>
            <a:r>
              <a:rPr lang="fr-FR" sz="1100" spc="-5" dirty="0" err="1">
                <a:solidFill>
                  <a:srgbClr val="404040"/>
                </a:solidFill>
                <a:latin typeface="Microsoft Sans Serif"/>
                <a:cs typeface="Microsoft Sans Serif"/>
              </a:rPr>
              <a:t>wébinaires</a:t>
            </a:r>
            <a:r>
              <a:rPr lang="fr-FR" sz="1100" spc="-5" dirty="0">
                <a:solidFill>
                  <a:srgbClr val="404040"/>
                </a:solidFill>
                <a:latin typeface="Microsoft Sans Serif"/>
                <a:cs typeface="Microsoft Sans Serif"/>
              </a:rPr>
              <a:t> sur les appels ou d’autres aspects, par exemple: éthique, </a:t>
            </a:r>
            <a:r>
              <a:rPr lang="fr-FR" sz="1100" spc="-5" dirty="0" err="1">
                <a:solidFill>
                  <a:srgbClr val="404040"/>
                </a:solidFill>
                <a:latin typeface="Microsoft Sans Serif"/>
                <a:cs typeface="Microsoft Sans Serif"/>
              </a:rPr>
              <a:t>dashboard</a:t>
            </a:r>
            <a:r>
              <a:rPr lang="fr-FR" sz="1100" spc="-5" dirty="0">
                <a:solidFill>
                  <a:srgbClr val="404040"/>
                </a:solidFill>
                <a:latin typeface="Microsoft Sans Serif"/>
                <a:cs typeface="Microsoft Sans Serif"/>
              </a:rPr>
              <a:t>,</a:t>
            </a:r>
            <a:r>
              <a:rPr lang="fr-FR" sz="1100" spc="-1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construire</a:t>
            </a:r>
            <a:r>
              <a:rPr lang="fr-FR" sz="1100" dirty="0">
                <a:solidFill>
                  <a:srgbClr val="404040"/>
                </a:solidFill>
                <a:latin typeface="Microsoft Sans Serif"/>
                <a:cs typeface="Microsoft Sans Serif"/>
              </a:rPr>
              <a:t> son</a:t>
            </a:r>
            <a:r>
              <a:rPr lang="fr-FR" sz="1100" spc="20" dirty="0">
                <a:solidFill>
                  <a:srgbClr val="404040"/>
                </a:solidFill>
                <a:latin typeface="Microsoft Sans Serif"/>
                <a:cs typeface="Microsoft Sans Serif"/>
              </a:rPr>
              <a:t> </a:t>
            </a:r>
            <a:r>
              <a:rPr lang="fr-FR" sz="1100" dirty="0">
                <a:solidFill>
                  <a:srgbClr val="404040"/>
                </a:solidFill>
                <a:latin typeface="Microsoft Sans Serif"/>
                <a:cs typeface="Microsoft Sans Serif"/>
              </a:rPr>
              <a:t>réseau, entre autres</a:t>
            </a:r>
            <a:endParaRPr lang="fr-FR" sz="1100" dirty="0">
              <a:latin typeface="Microsoft Sans Serif"/>
              <a:cs typeface="Microsoft Sans Serif"/>
            </a:endParaRPr>
          </a:p>
          <a:p>
            <a:pPr marL="641985" marR="5080" indent="-172720">
              <a:lnSpc>
                <a:spcPct val="100000"/>
              </a:lnSpc>
              <a:spcBef>
                <a:spcPts val="60"/>
              </a:spcBef>
              <a:buClr>
                <a:srgbClr val="FFD400"/>
              </a:buClr>
              <a:buFont typeface="Wingdings"/>
              <a:buChar char=""/>
              <a:tabLst>
                <a:tab pos="642620" algn="l"/>
              </a:tabLst>
            </a:pPr>
            <a:r>
              <a:rPr lang="fr-FR" sz="1100" spc="-10" dirty="0">
                <a:solidFill>
                  <a:srgbClr val="404040"/>
                </a:solidFill>
                <a:latin typeface="Microsoft Sans Serif"/>
                <a:cs typeface="Microsoft Sans Serif"/>
              </a:rPr>
              <a:t>Signaler</a:t>
            </a:r>
            <a:r>
              <a:rPr lang="fr-FR" sz="1100" spc="30" dirty="0">
                <a:solidFill>
                  <a:srgbClr val="404040"/>
                </a:solidFill>
                <a:latin typeface="Microsoft Sans Serif"/>
                <a:cs typeface="Microsoft Sans Serif"/>
              </a:rPr>
              <a:t> </a:t>
            </a:r>
            <a:r>
              <a:rPr lang="fr-FR" sz="1100" spc="-10" dirty="0">
                <a:solidFill>
                  <a:srgbClr val="404040"/>
                </a:solidFill>
                <a:latin typeface="Microsoft Sans Serif"/>
                <a:cs typeface="Microsoft Sans Serif"/>
              </a:rPr>
              <a:t>l’existence</a:t>
            </a:r>
            <a:r>
              <a:rPr lang="fr-FR" sz="1100" spc="30" dirty="0">
                <a:solidFill>
                  <a:srgbClr val="404040"/>
                </a:solidFill>
                <a:latin typeface="Microsoft Sans Serif"/>
                <a:cs typeface="Microsoft Sans Serif"/>
              </a:rPr>
              <a:t> </a:t>
            </a:r>
            <a:r>
              <a:rPr lang="fr-FR" sz="1100" dirty="0">
                <a:solidFill>
                  <a:srgbClr val="404040"/>
                </a:solidFill>
                <a:latin typeface="Microsoft Sans Serif"/>
                <a:cs typeface="Microsoft Sans Serif"/>
              </a:rPr>
              <a:t>et</a:t>
            </a:r>
            <a:r>
              <a:rPr lang="fr-FR" sz="1100" spc="2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orienter</a:t>
            </a:r>
            <a:r>
              <a:rPr lang="fr-FR" sz="1100" spc="3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vers</a:t>
            </a:r>
            <a:r>
              <a:rPr lang="fr-FR" sz="1100" spc="3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d’autres</a:t>
            </a:r>
            <a:r>
              <a:rPr lang="fr-FR" sz="1100" spc="3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sources</a:t>
            </a:r>
            <a:r>
              <a:rPr lang="fr-FR" sz="1100" spc="25" dirty="0">
                <a:solidFill>
                  <a:srgbClr val="404040"/>
                </a:solidFill>
                <a:latin typeface="Microsoft Sans Serif"/>
                <a:cs typeface="Microsoft Sans Serif"/>
              </a:rPr>
              <a:t> </a:t>
            </a:r>
            <a:r>
              <a:rPr lang="fr-FR" sz="1100" spc="-10" dirty="0">
                <a:solidFill>
                  <a:srgbClr val="404040"/>
                </a:solidFill>
                <a:latin typeface="Microsoft Sans Serif"/>
                <a:cs typeface="Microsoft Sans Serif"/>
              </a:rPr>
              <a:t>de</a:t>
            </a:r>
            <a:r>
              <a:rPr lang="fr-FR" sz="1100" spc="2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financement</a:t>
            </a:r>
            <a:r>
              <a:rPr lang="fr-FR" sz="1100" spc="7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susceptibles</a:t>
            </a:r>
            <a:r>
              <a:rPr lang="fr-FR" sz="1100" spc="30" dirty="0">
                <a:solidFill>
                  <a:srgbClr val="404040"/>
                </a:solidFill>
                <a:latin typeface="Microsoft Sans Serif"/>
                <a:cs typeface="Microsoft Sans Serif"/>
              </a:rPr>
              <a:t> </a:t>
            </a:r>
            <a:r>
              <a:rPr lang="fr-FR" sz="1100" spc="-10" dirty="0">
                <a:solidFill>
                  <a:srgbClr val="404040"/>
                </a:solidFill>
                <a:latin typeface="Microsoft Sans Serif"/>
                <a:cs typeface="Microsoft Sans Serif"/>
              </a:rPr>
              <a:t>de</a:t>
            </a:r>
            <a:r>
              <a:rPr lang="fr-FR" sz="1100" spc="25" dirty="0">
                <a:solidFill>
                  <a:srgbClr val="404040"/>
                </a:solidFill>
                <a:latin typeface="Microsoft Sans Serif"/>
                <a:cs typeface="Microsoft Sans Serif"/>
              </a:rPr>
              <a:t> </a:t>
            </a:r>
            <a:r>
              <a:rPr lang="fr-FR" sz="1100" spc="-10" dirty="0">
                <a:solidFill>
                  <a:srgbClr val="404040"/>
                </a:solidFill>
                <a:latin typeface="Microsoft Sans Serif"/>
                <a:cs typeface="Microsoft Sans Serif"/>
              </a:rPr>
              <a:t>mieux</a:t>
            </a:r>
            <a:r>
              <a:rPr lang="fr-FR" sz="1100" spc="20" dirty="0">
                <a:solidFill>
                  <a:srgbClr val="404040"/>
                </a:solidFill>
                <a:latin typeface="Microsoft Sans Serif"/>
                <a:cs typeface="Microsoft Sans Serif"/>
              </a:rPr>
              <a:t> </a:t>
            </a:r>
            <a:r>
              <a:rPr lang="fr-FR" sz="1100" spc="-10" dirty="0">
                <a:solidFill>
                  <a:srgbClr val="404040"/>
                </a:solidFill>
                <a:latin typeface="Microsoft Sans Serif"/>
                <a:cs typeface="Microsoft Sans Serif"/>
              </a:rPr>
              <a:t>répondre </a:t>
            </a:r>
            <a:r>
              <a:rPr lang="fr-FR" sz="1100" spc="-30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aux</a:t>
            </a:r>
            <a:r>
              <a:rPr lang="fr-FR" sz="110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besoins</a:t>
            </a:r>
            <a:r>
              <a:rPr lang="fr-FR" sz="1100" spc="-20"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des</a:t>
            </a:r>
            <a:r>
              <a:rPr lang="fr-FR" sz="1100" spc="5" dirty="0">
                <a:solidFill>
                  <a:srgbClr val="404040"/>
                </a:solidFill>
                <a:latin typeface="Microsoft Sans Serif"/>
                <a:cs typeface="Microsoft Sans Serif"/>
              </a:rPr>
              <a:t> </a:t>
            </a:r>
            <a:r>
              <a:rPr lang="fr-FR" sz="1100" spc="-5" dirty="0">
                <a:solidFill>
                  <a:srgbClr val="404040"/>
                </a:solidFill>
                <a:latin typeface="Microsoft Sans Serif"/>
                <a:cs typeface="Microsoft Sans Serif"/>
              </a:rPr>
              <a:t>équipes</a:t>
            </a:r>
            <a:endParaRPr lang="fr-FR" sz="1100" dirty="0">
              <a:latin typeface="Microsoft Sans Serif"/>
              <a:cs typeface="Microsoft Sans Serif"/>
            </a:endParaRPr>
          </a:p>
          <a:p>
            <a:pPr marL="641985" indent="-172720">
              <a:lnSpc>
                <a:spcPct val="100000"/>
              </a:lnSpc>
              <a:buClr>
                <a:srgbClr val="FFD400"/>
              </a:buClr>
              <a:buFont typeface="Wingdings"/>
              <a:buChar char=""/>
              <a:tabLst>
                <a:tab pos="642620" algn="l"/>
              </a:tabLst>
            </a:pPr>
            <a:endParaRPr lang="fr-FR" sz="1100" dirty="0">
              <a:latin typeface="Microsoft Sans Serif"/>
              <a:cs typeface="Microsoft Sans Serif"/>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265"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26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4950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CALIBRI</a:t>
            </a:r>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365342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retrouve les programmes d’horizon 2020 </a:t>
            </a:r>
          </a:p>
          <a:p>
            <a:r>
              <a:rPr lang="fr-FR" dirty="0" smtClean="0"/>
              <a:t>Pilier 1:  principalement recherche non thématique</a:t>
            </a:r>
          </a:p>
          <a:p>
            <a:r>
              <a:rPr lang="fr-FR" dirty="0" smtClean="0"/>
              <a:t>Pilier 2: 6 clusters « nouvelle appellation de défis</a:t>
            </a:r>
            <a:r>
              <a:rPr lang="fr-FR" baseline="0" dirty="0" smtClean="0"/>
              <a:t> sociétaux »: recherche collaborative </a:t>
            </a:r>
          </a:p>
          <a:p>
            <a:r>
              <a:rPr lang="fr-FR" baseline="0" dirty="0" smtClean="0"/>
              <a:t>Pilier 3: programme phare de HE </a:t>
            </a:r>
          </a:p>
          <a:p>
            <a:endParaRPr lang="fr-FR" baseline="0" dirty="0" smtClean="0"/>
          </a:p>
          <a:p>
            <a:r>
              <a:rPr lang="fr-FR" baseline="0" dirty="0" smtClean="0"/>
              <a:t>Nouveautés </a:t>
            </a:r>
          </a:p>
          <a:p>
            <a:endParaRPr lang="fr-FR" dirty="0" smtClean="0"/>
          </a:p>
          <a:p>
            <a:r>
              <a:rPr lang="fr-FR" dirty="0" smtClean="0"/>
              <a:t>Programme santé </a:t>
            </a:r>
            <a:r>
              <a:rPr lang="fr-FR" dirty="0" err="1" smtClean="0"/>
              <a:t>prinicpalement</a:t>
            </a:r>
            <a:r>
              <a:rPr lang="fr-FR" dirty="0" smtClean="0"/>
              <a:t> </a:t>
            </a:r>
            <a:r>
              <a:rPr lang="fr-FR" dirty="0" err="1" smtClean="0"/>
              <a:t>clsueter</a:t>
            </a:r>
            <a:r>
              <a:rPr lang="fr-FR" dirty="0" smtClean="0"/>
              <a:t> santé mais aussi</a:t>
            </a:r>
            <a:r>
              <a:rPr lang="fr-FR" baseline="0" dirty="0" smtClean="0"/>
              <a:t> autres programmes </a:t>
            </a:r>
          </a:p>
          <a:p>
            <a:r>
              <a:rPr lang="fr-FR" baseline="0" dirty="0" smtClean="0"/>
              <a:t>Actions liées  à la santé dans autres clusters</a:t>
            </a:r>
          </a:p>
          <a:p>
            <a:r>
              <a:rPr lang="fr-FR" baseline="0" dirty="0" smtClean="0"/>
              <a:t>Actions santé dans EIC</a:t>
            </a:r>
          </a:p>
          <a:p>
            <a:r>
              <a:rPr lang="fr-FR" baseline="0" dirty="0" smtClean="0"/>
              <a:t>Programmes non thématiques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12277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(SG) </a:t>
            </a:r>
            <a:r>
              <a:rPr lang="fr-FR" dirty="0" err="1"/>
              <a:t>Pictos</a:t>
            </a:r>
            <a:r>
              <a:rPr lang="fr-FR" dirty="0"/>
              <a:t> pour WP, partnerships, Cancer mission, </a:t>
            </a:r>
            <a:r>
              <a:rPr lang="fr-FR" dirty="0" err="1"/>
              <a:t>etc</a:t>
            </a:r>
            <a:r>
              <a:rPr lang="fr-FR" dirty="0"/>
              <a:t>, mise en place</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252170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à jour</a:t>
            </a:r>
          </a:p>
        </p:txBody>
      </p:sp>
      <p:sp>
        <p:nvSpPr>
          <p:cNvPr id="4" name="Espace réservé du numéro de diapositive 3"/>
          <p:cNvSpPr>
            <a:spLocks noGrp="1"/>
          </p:cNvSpPr>
          <p:nvPr>
            <p:ph type="sldNum" sz="quarter" idx="5"/>
          </p:nvPr>
        </p:nvSpPr>
        <p:spPr/>
        <p:txBody>
          <a:bodyPr/>
          <a:lstStyle/>
          <a:p>
            <a:fld id="{3529C2E6-8A00-4922-B910-202E6A3C4964}" type="slidenum">
              <a:rPr lang="fr-FR" smtClean="0"/>
              <a:t>9</a:t>
            </a:fld>
            <a:endParaRPr lang="fr-FR"/>
          </a:p>
        </p:txBody>
      </p:sp>
    </p:spTree>
    <p:extLst>
      <p:ext uri="{BB962C8B-B14F-4D97-AF65-F5344CB8AC3E}">
        <p14:creationId xmlns:p14="http://schemas.microsoft.com/office/powerpoint/2010/main" val="367883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à jour</a:t>
            </a:r>
          </a:p>
        </p:txBody>
      </p:sp>
      <p:sp>
        <p:nvSpPr>
          <p:cNvPr id="4" name="Espace réservé du numéro de diapositive 3"/>
          <p:cNvSpPr>
            <a:spLocks noGrp="1"/>
          </p:cNvSpPr>
          <p:nvPr>
            <p:ph type="sldNum" sz="quarter" idx="5"/>
          </p:nvPr>
        </p:nvSpPr>
        <p:spPr/>
        <p:txBody>
          <a:bodyPr/>
          <a:lstStyle/>
          <a:p>
            <a:fld id="{3529C2E6-8A00-4922-B910-202E6A3C4964}" type="slidenum">
              <a:rPr lang="fr-FR" smtClean="0"/>
              <a:t>10</a:t>
            </a:fld>
            <a:endParaRPr lang="fr-FR"/>
          </a:p>
        </p:txBody>
      </p:sp>
    </p:spTree>
    <p:extLst>
      <p:ext uri="{BB962C8B-B14F-4D97-AF65-F5344CB8AC3E}">
        <p14:creationId xmlns:p14="http://schemas.microsoft.com/office/powerpoint/2010/main" val="220086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692772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303622"/>
            <a:ext cx="1609381" cy="1116000"/>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59" y="0"/>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400" y="195486"/>
            <a:ext cx="778732" cy="540000"/>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00009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12/15/2022</a:t>
            </a:fld>
            <a:endParaRPr lang="en-US"/>
          </a:p>
        </p:txBody>
      </p:sp>
      <p:sp>
        <p:nvSpPr>
          <p:cNvPr id="6" name="Holder 6"/>
          <p:cNvSpPr>
            <a:spLocks noGrp="1"/>
          </p:cNvSpPr>
          <p:nvPr>
            <p:ph type="sldNum" sz="quarter" idx="7"/>
          </p:nvPr>
        </p:nvSpPr>
        <p:spPr/>
        <p:txBody>
          <a:bodyPr lIns="0" tIns="0" rIns="0" bIns="0"/>
          <a:lstStyle>
            <a:lvl1pPr>
              <a:defRPr sz="1600" b="0" i="0">
                <a:solidFill>
                  <a:srgbClr val="000091"/>
                </a:solidFill>
                <a:latin typeface="Microsoft Sans Serif"/>
                <a:cs typeface="Microsoft Sans Serif"/>
              </a:defRPr>
            </a:lvl1pPr>
          </a:lstStyle>
          <a:p>
            <a:pPr marL="38100">
              <a:lnSpc>
                <a:spcPts val="1864"/>
              </a:lnSpc>
            </a:pPr>
            <a:fld id="{81D60167-4931-47E6-BA6A-407CBD079E47}" type="slidenum">
              <a:rPr spc="-5" dirty="0"/>
              <a:t>‹N°›</a:t>
            </a:fld>
            <a:endParaRPr spc="-5" dirty="0"/>
          </a:p>
        </p:txBody>
      </p:sp>
    </p:spTree>
    <p:extLst>
      <p:ext uri="{BB962C8B-B14F-4D97-AF65-F5344CB8AC3E}">
        <p14:creationId xmlns:p14="http://schemas.microsoft.com/office/powerpoint/2010/main" val="189494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40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36886" y="195486"/>
            <a:ext cx="778730" cy="54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horizon-europe.gouv.fr/inscription-liste-sante" TargetMode="External"/><Relationship Id="rId13"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hyperlink" Target="https://www.linkedin.com/company/pcn-sant%C3%A9/?viewAsMember=true" TargetMode="External"/><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pcn-sante@recherche.gouv.fr" TargetMode="External"/><Relationship Id="rId11" Type="http://schemas.openxmlformats.org/officeDocument/2006/relationships/hyperlink" Target="https://www.horizon-europe.gouv.fr/cluster-1-sante" TargetMode="External"/><Relationship Id="rId5" Type="http://schemas.openxmlformats.org/officeDocument/2006/relationships/image" Target="../media/image7.jpeg"/><Relationship Id="rId10" Type="http://schemas.openxmlformats.org/officeDocument/2006/relationships/image" Target="../media/image9.jpg"/><Relationship Id="rId4" Type="http://schemas.openxmlformats.org/officeDocument/2006/relationships/image" Target="../media/image6.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tiff"/><Relationship Id="rId7" Type="http://schemas.openxmlformats.org/officeDocument/2006/relationships/hyperlink" Target="mailto:pcn-shs@recherche.gouv.fr" TargetMode="External"/><Relationship Id="rId2" Type="http://schemas.openxmlformats.org/officeDocument/2006/relationships/image" Target="../media/image12.tiff"/><Relationship Id="rId1" Type="http://schemas.openxmlformats.org/officeDocument/2006/relationships/slideLayout" Target="../slideLayouts/slideLayout7.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 Id="rId9" Type="http://schemas.openxmlformats.org/officeDocument/2006/relationships/hyperlink" Target="https://www.horizon-europe.gouv.fr/cluster-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cluster-1-sant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www.horizon-europe.gouv.fr/cluster-2"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op.europa.eu/en/web/eu-law-and-publications/publication-detail/-/publication/3c6ffd74-8ac3-11eb-b85c-01aa75ed71a1"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r>
              <a:rPr lang="fr-FR"/>
              <a:t>XX/XX/XXXX</a:t>
            </a:r>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
        <p:nvSpPr>
          <p:cNvPr id="5" name="Rectangle 4"/>
          <p:cNvSpPr/>
          <p:nvPr/>
        </p:nvSpPr>
        <p:spPr>
          <a:xfrm>
            <a:off x="1763688" y="2211710"/>
            <a:ext cx="4464496" cy="1512168"/>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fr-FR" sz="2800" b="1" dirty="0" smtClean="0">
                <a:solidFill>
                  <a:schemeClr val="tx2"/>
                </a:solidFill>
              </a:rPr>
              <a:t>Les SHS en Santé : implication dans les projets du Cluster Santé</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smtClean="0">
                <a:solidFill>
                  <a:schemeClr val="tx2"/>
                </a:solidFill>
                <a:latin typeface="Calibri" panose="020F0502020204030204" pitchFamily="34" charset="0"/>
                <a:cs typeface="Calibri" panose="020F0502020204030204" pitchFamily="34" charset="0"/>
              </a:rPr>
              <a:t>Procédure d’évaluation</a:t>
            </a:r>
            <a:endParaRPr lang="fr-FR" sz="3200" dirty="0">
              <a:solidFill>
                <a:schemeClr val="tx2"/>
              </a:solidFill>
              <a:latin typeface="Calibri" panose="020F0502020204030204" pitchFamily="34" charset="0"/>
              <a:cs typeface="Calibri" panose="020F0502020204030204" pitchFamily="34" charset="0"/>
            </a:endParaRPr>
          </a:p>
        </p:txBody>
      </p:sp>
      <p:grpSp>
        <p:nvGrpSpPr>
          <p:cNvPr id="15" name="Groupe 14"/>
          <p:cNvGrpSpPr/>
          <p:nvPr/>
        </p:nvGrpSpPr>
        <p:grpSpPr>
          <a:xfrm>
            <a:off x="1259632" y="1178966"/>
            <a:ext cx="2250174" cy="3192984"/>
            <a:chOff x="4455027" y="800605"/>
            <a:chExt cx="1886158" cy="2623756"/>
          </a:xfrm>
        </p:grpSpPr>
        <p:sp>
          <p:nvSpPr>
            <p:cNvPr id="16" name="Rectangle à coins arrondis 15"/>
            <p:cNvSpPr/>
            <p:nvPr/>
          </p:nvSpPr>
          <p:spPr>
            <a:xfrm>
              <a:off x="4455027" y="800605"/>
              <a:ext cx="1886158" cy="2623756"/>
            </a:xfrm>
            <a:prstGeom prst="roundRect">
              <a:avLst>
                <a:gd name="adj" fmla="val 10000"/>
              </a:avLst>
            </a:prstGeom>
            <a:ln>
              <a:solidFill>
                <a:srgbClr val="213B8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ZoneTexte 16"/>
            <p:cNvSpPr txBox="1"/>
            <p:nvPr/>
          </p:nvSpPr>
          <p:spPr>
            <a:xfrm>
              <a:off x="4510271" y="855849"/>
              <a:ext cx="1775670" cy="23579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t" anchorCtr="0">
              <a:noAutofit/>
            </a:bodyPr>
            <a:lstStyle/>
            <a:p>
              <a:pPr marL="0" lvl="1" algn="l" defTabSz="444500">
                <a:lnSpc>
                  <a:spcPct val="90000"/>
                </a:lnSpc>
                <a:spcBef>
                  <a:spcPct val="0"/>
                </a:spcBef>
                <a:spcAft>
                  <a:spcPct val="15000"/>
                </a:spcAft>
              </a:pPr>
              <a:r>
                <a:rPr lang="fr-FR" sz="1400" b="1" kern="1200" dirty="0" smtClean="0">
                  <a:solidFill>
                    <a:schemeClr val="bg2"/>
                  </a:solidFill>
                  <a:latin typeface="Calibri" panose="020F0502020204030204" pitchFamily="34" charset="0"/>
                  <a:cs typeface="Calibri" panose="020F0502020204030204" pitchFamily="34" charset="0"/>
                </a:rPr>
                <a:t>Excellence</a:t>
              </a:r>
            </a:p>
            <a:p>
              <a:pPr marL="0" lvl="1" algn="l" defTabSz="444500">
                <a:lnSpc>
                  <a:spcPct val="90000"/>
                </a:lnSpc>
                <a:spcBef>
                  <a:spcPct val="0"/>
                </a:spcBef>
                <a:spcAft>
                  <a:spcPct val="15000"/>
                </a:spcAft>
              </a:pPr>
              <a:endParaRPr lang="fr-FR" sz="600" b="1" kern="1200" dirty="0" smtClean="0">
                <a:solidFill>
                  <a:schemeClr val="accent4">
                    <a:lumMod val="50000"/>
                  </a:schemeClr>
                </a:solidFill>
                <a:latin typeface="Calibri" panose="020F0502020204030204" pitchFamily="34" charset="0"/>
                <a:cs typeface="Calibri" panose="020F0502020204030204" pitchFamily="34" charset="0"/>
              </a:endParaRPr>
            </a:p>
            <a:p>
              <a:pPr marL="0" lvl="1" algn="l" defTabSz="444500">
                <a:lnSpc>
                  <a:spcPct val="90000"/>
                </a:lnSpc>
                <a:spcBef>
                  <a:spcPct val="0"/>
                </a:spcBef>
                <a:spcAft>
                  <a:spcPct val="15000"/>
                </a:spcAft>
              </a:pPr>
              <a:r>
                <a:rPr lang="fr-FR" sz="1050" dirty="0" smtClean="0">
                  <a:latin typeface="Calibri" panose="020F0502020204030204" pitchFamily="34" charset="0"/>
                  <a:cs typeface="Calibri" panose="020F0502020204030204" pitchFamily="34" charset="0"/>
                </a:rPr>
                <a:t>Clarté et pertinence </a:t>
              </a:r>
              <a:r>
                <a:rPr lang="fr-FR" sz="1050" b="1" dirty="0" smtClean="0">
                  <a:latin typeface="Calibri" panose="020F0502020204030204" pitchFamily="34" charset="0"/>
                  <a:cs typeface="Calibri" panose="020F0502020204030204" pitchFamily="34" charset="0"/>
                </a:rPr>
                <a:t>des objectifs du projet</a:t>
              </a:r>
              <a:r>
                <a:rPr lang="fr-FR" sz="1050" dirty="0" smtClean="0">
                  <a:latin typeface="Calibri" panose="020F0502020204030204" pitchFamily="34" charset="0"/>
                  <a:cs typeface="Calibri" panose="020F0502020204030204" pitchFamily="34" charset="0"/>
                </a:rPr>
                <a:t>; et dans quelle mesure ils sont ambitieux et vont au-delà de l’état de l’art</a:t>
              </a:r>
            </a:p>
            <a:p>
              <a:pPr marL="0" lvl="1" algn="l" defTabSz="444500">
                <a:lnSpc>
                  <a:spcPct val="90000"/>
                </a:lnSpc>
                <a:spcBef>
                  <a:spcPct val="0"/>
                </a:spcBef>
                <a:spcAft>
                  <a:spcPct val="15000"/>
                </a:spcAft>
              </a:pPr>
              <a:endParaRPr lang="fr-FR" sz="1050" kern="1200" dirty="0">
                <a:latin typeface="Calibri" panose="020F0502020204030204" pitchFamily="34" charset="0"/>
                <a:cs typeface="Calibri" panose="020F0502020204030204" pitchFamily="34" charset="0"/>
              </a:endParaRPr>
            </a:p>
            <a:p>
              <a:pPr marL="0" lvl="1" defTabSz="444500">
                <a:lnSpc>
                  <a:spcPct val="90000"/>
                </a:lnSpc>
                <a:spcBef>
                  <a:spcPct val="0"/>
                </a:spcBef>
                <a:spcAft>
                  <a:spcPct val="15000"/>
                </a:spcAft>
              </a:pPr>
              <a:r>
                <a:rPr lang="fr-FR" sz="1050" kern="1200" dirty="0" smtClean="0">
                  <a:latin typeface="Calibri" panose="020F0502020204030204" pitchFamily="34" charset="0"/>
                  <a:cs typeface="Calibri" panose="020F0502020204030204" pitchFamily="34" charset="0"/>
                </a:rPr>
                <a:t>Crédibilit</a:t>
              </a:r>
              <a:r>
                <a:rPr lang="fr-FR" sz="1050" dirty="0" smtClean="0">
                  <a:latin typeface="Calibri" panose="020F0502020204030204" pitchFamily="34" charset="0"/>
                  <a:cs typeface="Calibri" panose="020F0502020204030204" pitchFamily="34" charset="0"/>
                </a:rPr>
                <a:t>é </a:t>
              </a:r>
              <a:r>
                <a:rPr lang="fr-FR" sz="1050" kern="1200" dirty="0" smtClean="0">
                  <a:latin typeface="Calibri" panose="020F0502020204030204" pitchFamily="34" charset="0"/>
                  <a:cs typeface="Calibri" panose="020F0502020204030204" pitchFamily="34" charset="0"/>
                </a:rPr>
                <a:t>de la méthodologie proposée, notamment </a:t>
              </a:r>
              <a:r>
                <a:rPr lang="fr-FR" sz="1050" dirty="0">
                  <a:latin typeface="Calibri" panose="020F0502020204030204" pitchFamily="34" charset="0"/>
                  <a:cs typeface="Calibri" panose="020F0502020204030204" pitchFamily="34" charset="0"/>
                </a:rPr>
                <a:t>les concepts </a:t>
              </a:r>
              <a:r>
                <a:rPr lang="fr-FR" sz="1050" dirty="0" smtClean="0">
                  <a:latin typeface="Calibri" panose="020F0502020204030204" pitchFamily="34" charset="0"/>
                  <a:cs typeface="Calibri" panose="020F0502020204030204" pitchFamily="34" charset="0"/>
                </a:rPr>
                <a:t>sous-jacents</a:t>
              </a:r>
              <a:r>
                <a:rPr lang="fr-FR" sz="1050" kern="1200" dirty="0" smtClean="0">
                  <a:latin typeface="Calibri" panose="020F0502020204030204" pitchFamily="34" charset="0"/>
                  <a:cs typeface="Calibri" panose="020F0502020204030204" pitchFamily="34" charset="0"/>
                </a:rPr>
                <a:t>, les modèles, hypothèses, approches </a:t>
              </a:r>
              <a:r>
                <a:rPr lang="fr-FR" sz="1050" kern="1200" dirty="0" err="1" smtClean="0">
                  <a:latin typeface="Calibri" panose="020F0502020204030204" pitchFamily="34" charset="0"/>
                  <a:cs typeface="Calibri" panose="020F0502020204030204" pitchFamily="34" charset="0"/>
                </a:rPr>
                <a:t>inter-disciplinaires</a:t>
              </a:r>
              <a:endParaRPr lang="fr-FR" sz="1050" kern="1200" dirty="0" smtClean="0">
                <a:latin typeface="Calibri" panose="020F0502020204030204" pitchFamily="34" charset="0"/>
                <a:cs typeface="Calibri" panose="020F0502020204030204" pitchFamily="34" charset="0"/>
              </a:endParaRPr>
            </a:p>
            <a:p>
              <a:pPr marL="0" lvl="1" defTabSz="444500">
                <a:lnSpc>
                  <a:spcPct val="90000"/>
                </a:lnSpc>
                <a:spcBef>
                  <a:spcPct val="0"/>
                </a:spcBef>
                <a:spcAft>
                  <a:spcPct val="15000"/>
                </a:spcAft>
              </a:pPr>
              <a:r>
                <a:rPr lang="fr-FR" sz="1050" kern="1200" dirty="0" smtClean="0">
                  <a:latin typeface="Calibri" panose="020F0502020204030204" pitchFamily="34" charset="0"/>
                  <a:cs typeface="Calibri" panose="020F0502020204030204" pitchFamily="34" charset="0"/>
                </a:rPr>
                <a:t>Considération appropriée du </a:t>
              </a:r>
              <a:r>
                <a:rPr lang="fr-FR" sz="1050" b="1" kern="1200" dirty="0" smtClean="0">
                  <a:latin typeface="Calibri" panose="020F0502020204030204" pitchFamily="34" charset="0"/>
                  <a:cs typeface="Calibri" panose="020F0502020204030204" pitchFamily="34" charset="0"/>
                </a:rPr>
                <a:t>genre dans le contenu de la recherche</a:t>
              </a:r>
            </a:p>
            <a:p>
              <a:pPr marL="0" lvl="1" defTabSz="444500">
                <a:lnSpc>
                  <a:spcPct val="90000"/>
                </a:lnSpc>
                <a:spcBef>
                  <a:spcPct val="0"/>
                </a:spcBef>
                <a:spcAft>
                  <a:spcPct val="15000"/>
                </a:spcAft>
              </a:pPr>
              <a:r>
                <a:rPr lang="fr-FR" sz="1050" dirty="0" smtClean="0">
                  <a:latin typeface="Calibri" panose="020F0502020204030204" pitchFamily="34" charset="0"/>
                  <a:cs typeface="Calibri" panose="020F0502020204030204" pitchFamily="34" charset="0"/>
                </a:rPr>
                <a:t>Qualité </a:t>
              </a:r>
              <a:r>
                <a:rPr lang="fr-FR" sz="1050" b="1" dirty="0" smtClean="0">
                  <a:latin typeface="Calibri" panose="020F0502020204030204" pitchFamily="34" charset="0"/>
                  <a:cs typeface="Calibri" panose="020F0502020204030204" pitchFamily="34" charset="0"/>
                </a:rPr>
                <a:t>des pratiques de science ouverte</a:t>
              </a:r>
              <a:r>
                <a:rPr lang="fr-FR" sz="1050" dirty="0" smtClean="0">
                  <a:latin typeface="Calibri" panose="020F0502020204030204" pitchFamily="34" charset="0"/>
                  <a:cs typeface="Calibri" panose="020F0502020204030204" pitchFamily="34" charset="0"/>
                </a:rPr>
                <a:t>, notamment l’engagement des citoyens, de la société civile et des utilisateurs finaux et g</a:t>
              </a:r>
              <a:r>
                <a:rPr lang="fr-FR" sz="1050" kern="1200" dirty="0" smtClean="0">
                  <a:latin typeface="Calibri" panose="020F0502020204030204" pitchFamily="34" charset="0"/>
                  <a:cs typeface="Calibri" panose="020F0502020204030204" pitchFamily="34" charset="0"/>
                </a:rPr>
                <a:t>estion et partage des résultats de la recherche</a:t>
              </a:r>
              <a:endParaRPr lang="fr-FR" sz="1050" kern="1200" dirty="0">
                <a:latin typeface="Calibri" panose="020F0502020204030204" pitchFamily="34" charset="0"/>
                <a:cs typeface="Calibri" panose="020F0502020204030204" pitchFamily="34" charset="0"/>
              </a:endParaRPr>
            </a:p>
          </p:txBody>
        </p:sp>
      </p:grpSp>
      <p:grpSp>
        <p:nvGrpSpPr>
          <p:cNvPr id="19" name="Groupe 18"/>
          <p:cNvGrpSpPr/>
          <p:nvPr/>
        </p:nvGrpSpPr>
        <p:grpSpPr>
          <a:xfrm>
            <a:off x="3901767" y="1178964"/>
            <a:ext cx="2250174" cy="3192985"/>
            <a:chOff x="4455027" y="800605"/>
            <a:chExt cx="1886158" cy="2468411"/>
          </a:xfrm>
        </p:grpSpPr>
        <p:sp>
          <p:nvSpPr>
            <p:cNvPr id="20" name="Rectangle à coins arrondis 19"/>
            <p:cNvSpPr/>
            <p:nvPr/>
          </p:nvSpPr>
          <p:spPr>
            <a:xfrm>
              <a:off x="4455027" y="800605"/>
              <a:ext cx="1886158" cy="2468411"/>
            </a:xfrm>
            <a:prstGeom prst="roundRect">
              <a:avLst>
                <a:gd name="adj" fmla="val 10000"/>
              </a:avLst>
            </a:prstGeom>
            <a:ln>
              <a:solidFill>
                <a:srgbClr val="213B8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ZoneTexte 20"/>
            <p:cNvSpPr txBox="1"/>
            <p:nvPr/>
          </p:nvSpPr>
          <p:spPr>
            <a:xfrm>
              <a:off x="4510271" y="855849"/>
              <a:ext cx="1775670" cy="23579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t" anchorCtr="0">
              <a:noAutofit/>
            </a:bodyPr>
            <a:lstStyle/>
            <a:p>
              <a:pPr marL="0" lvl="1" algn="l" defTabSz="444500">
                <a:lnSpc>
                  <a:spcPct val="90000"/>
                </a:lnSpc>
                <a:spcBef>
                  <a:spcPct val="0"/>
                </a:spcBef>
                <a:spcAft>
                  <a:spcPct val="15000"/>
                </a:spcAft>
              </a:pPr>
              <a:r>
                <a:rPr lang="fr-FR" sz="1400" b="1" kern="1200" dirty="0" smtClean="0">
                  <a:solidFill>
                    <a:schemeClr val="bg2"/>
                  </a:solidFill>
                  <a:latin typeface="Calibri" panose="020F0502020204030204" pitchFamily="34" charset="0"/>
                  <a:cs typeface="Calibri" panose="020F0502020204030204" pitchFamily="34" charset="0"/>
                </a:rPr>
                <a:t>Impact</a:t>
              </a:r>
            </a:p>
            <a:p>
              <a:pPr marL="57150" lvl="1" indent="-57150" algn="l" defTabSz="444500">
                <a:lnSpc>
                  <a:spcPct val="90000"/>
                </a:lnSpc>
                <a:spcBef>
                  <a:spcPct val="0"/>
                </a:spcBef>
                <a:spcAft>
                  <a:spcPct val="15000"/>
                </a:spcAft>
                <a:buChar char="••"/>
              </a:pPr>
              <a:endParaRPr lang="fr-FR" sz="600" b="1" kern="1200" dirty="0" smtClean="0">
                <a:solidFill>
                  <a:schemeClr val="accent4">
                    <a:lumMod val="50000"/>
                  </a:schemeClr>
                </a:solidFill>
                <a:latin typeface="Calibri" panose="020F0502020204030204" pitchFamily="34" charset="0"/>
                <a:cs typeface="Calibri" panose="020F0502020204030204" pitchFamily="34" charset="0"/>
              </a:endParaRPr>
            </a:p>
            <a:p>
              <a:pPr marL="0" lvl="1" algn="l" defTabSz="444500">
                <a:lnSpc>
                  <a:spcPct val="90000"/>
                </a:lnSpc>
                <a:spcBef>
                  <a:spcPct val="0"/>
                </a:spcBef>
                <a:spcAft>
                  <a:spcPct val="15000"/>
                </a:spcAft>
              </a:pPr>
              <a:r>
                <a:rPr lang="fr-FR" sz="1100" b="1" dirty="0" smtClean="0">
                  <a:solidFill>
                    <a:prstClr val="black">
                      <a:lumMod val="75000"/>
                      <a:lumOff val="25000"/>
                    </a:prstClr>
                  </a:solidFill>
                  <a:latin typeface="Calibri" panose="020F0502020204030204" pitchFamily="34" charset="0"/>
                  <a:cs typeface="Calibri" panose="020F0502020204030204" pitchFamily="34" charset="0"/>
                </a:rPr>
                <a:t>Crédibilité de la voie choisie </a:t>
              </a:r>
              <a:r>
                <a:rPr lang="fr-FR" sz="1100" dirty="0" smtClean="0">
                  <a:solidFill>
                    <a:prstClr val="black">
                      <a:lumMod val="75000"/>
                      <a:lumOff val="25000"/>
                    </a:prstClr>
                  </a:solidFill>
                  <a:latin typeface="Calibri" panose="020F0502020204030204" pitchFamily="34" charset="0"/>
                  <a:cs typeface="Calibri" panose="020F0502020204030204" pitchFamily="34" charset="0"/>
                </a:rPr>
                <a:t>(</a:t>
              </a:r>
              <a:r>
                <a:rPr lang="fr-FR" sz="1100" i="1" dirty="0" err="1" smtClean="0">
                  <a:solidFill>
                    <a:prstClr val="black">
                      <a:lumMod val="75000"/>
                      <a:lumOff val="25000"/>
                    </a:prstClr>
                  </a:solidFill>
                  <a:latin typeface="Calibri" panose="020F0502020204030204" pitchFamily="34" charset="0"/>
                  <a:cs typeface="Calibri" panose="020F0502020204030204" pitchFamily="34" charset="0"/>
                </a:rPr>
                <a:t>pathway</a:t>
              </a:r>
              <a:r>
                <a:rPr lang="fr-FR" sz="1100" dirty="0" smtClean="0">
                  <a:solidFill>
                    <a:prstClr val="black">
                      <a:lumMod val="75000"/>
                      <a:lumOff val="25000"/>
                    </a:prstClr>
                  </a:solidFill>
                  <a:latin typeface="Calibri" panose="020F0502020204030204" pitchFamily="34" charset="0"/>
                  <a:cs typeface="Calibri" panose="020F0502020204030204" pitchFamily="34" charset="0"/>
                </a:rPr>
                <a:t>) pour atteindre les « </a:t>
              </a:r>
              <a:r>
                <a:rPr lang="fr-FR" sz="1100" dirty="0" err="1" smtClean="0">
                  <a:solidFill>
                    <a:prstClr val="black">
                      <a:lumMod val="75000"/>
                      <a:lumOff val="25000"/>
                    </a:prstClr>
                  </a:solidFill>
                  <a:latin typeface="Calibri" panose="020F0502020204030204" pitchFamily="34" charset="0"/>
                  <a:cs typeface="Calibri" panose="020F0502020204030204" pitchFamily="34" charset="0"/>
                </a:rPr>
                <a:t>outcomes</a:t>
              </a:r>
              <a:r>
                <a:rPr lang="fr-FR" sz="1100" dirty="0" smtClean="0">
                  <a:solidFill>
                    <a:prstClr val="black">
                      <a:lumMod val="75000"/>
                      <a:lumOff val="25000"/>
                    </a:prstClr>
                  </a:solidFill>
                  <a:latin typeface="Calibri" panose="020F0502020204030204" pitchFamily="34" charset="0"/>
                  <a:cs typeface="Calibri" panose="020F0502020204030204" pitchFamily="34" charset="0"/>
                </a:rPr>
                <a:t> » et « impacts » attendus listés dans l’appel et le programme de travail et dans quelle mesure le projet va y contribuer</a:t>
              </a:r>
            </a:p>
            <a:p>
              <a:pPr marL="0" lvl="1" algn="l" defTabSz="444500">
                <a:lnSpc>
                  <a:spcPct val="90000"/>
                </a:lnSpc>
                <a:spcBef>
                  <a:spcPct val="0"/>
                </a:spcBef>
                <a:spcAft>
                  <a:spcPct val="15000"/>
                </a:spcAft>
              </a:pPr>
              <a:endParaRPr lang="fr-FR" sz="1100" dirty="0">
                <a:solidFill>
                  <a:prstClr val="black">
                    <a:lumMod val="75000"/>
                    <a:lumOff val="25000"/>
                  </a:prstClr>
                </a:solidFill>
                <a:latin typeface="Calibri" panose="020F0502020204030204" pitchFamily="34" charset="0"/>
                <a:cs typeface="Calibri" panose="020F0502020204030204" pitchFamily="34" charset="0"/>
              </a:endParaRPr>
            </a:p>
            <a:p>
              <a:pPr marL="0" lvl="1" algn="l" defTabSz="444500">
                <a:lnSpc>
                  <a:spcPct val="90000"/>
                </a:lnSpc>
                <a:spcBef>
                  <a:spcPct val="0"/>
                </a:spcBef>
                <a:spcAft>
                  <a:spcPct val="15000"/>
                </a:spcAft>
              </a:pPr>
              <a:r>
                <a:rPr lang="fr-FR" sz="1100" dirty="0" smtClean="0">
                  <a:solidFill>
                    <a:prstClr val="black">
                      <a:lumMod val="75000"/>
                      <a:lumOff val="25000"/>
                    </a:prstClr>
                  </a:solidFill>
                  <a:latin typeface="Calibri" panose="020F0502020204030204" pitchFamily="34" charset="0"/>
                  <a:cs typeface="Calibri" panose="020F0502020204030204" pitchFamily="34" charset="0"/>
                </a:rPr>
                <a:t>Adéquation et qualité des mesures pour maximiser les impacts et résultats attendus, tels que décrit dans </a:t>
              </a:r>
              <a:r>
                <a:rPr lang="fr-FR" sz="1100" b="1" dirty="0" smtClean="0">
                  <a:solidFill>
                    <a:prstClr val="black">
                      <a:lumMod val="75000"/>
                      <a:lumOff val="25000"/>
                    </a:prstClr>
                  </a:solidFill>
                  <a:latin typeface="Calibri" panose="020F0502020204030204" pitchFamily="34" charset="0"/>
                  <a:cs typeface="Calibri" panose="020F0502020204030204" pitchFamily="34" charset="0"/>
                </a:rPr>
                <a:t>le plan d’exploitation et de dissémination</a:t>
              </a:r>
              <a:r>
                <a:rPr lang="fr-FR" sz="1100" dirty="0" smtClean="0">
                  <a:solidFill>
                    <a:prstClr val="black">
                      <a:lumMod val="75000"/>
                      <a:lumOff val="25000"/>
                    </a:prstClr>
                  </a:solidFill>
                  <a:latin typeface="Calibri" panose="020F0502020204030204" pitchFamily="34" charset="0"/>
                  <a:cs typeface="Calibri" panose="020F0502020204030204" pitchFamily="34" charset="0"/>
                </a:rPr>
                <a:t>, notamment les activités de </a:t>
              </a:r>
              <a:r>
                <a:rPr lang="fr-FR" sz="1100" b="1" dirty="0" smtClean="0">
                  <a:solidFill>
                    <a:prstClr val="black">
                      <a:lumMod val="75000"/>
                      <a:lumOff val="25000"/>
                    </a:prstClr>
                  </a:solidFill>
                  <a:latin typeface="Calibri" panose="020F0502020204030204" pitchFamily="34" charset="0"/>
                  <a:cs typeface="Calibri" panose="020F0502020204030204" pitchFamily="34" charset="0"/>
                </a:rPr>
                <a:t>communication</a:t>
              </a:r>
              <a:endParaRPr lang="fr-FR" sz="1100" b="1" dirty="0">
                <a:solidFill>
                  <a:prstClr val="black">
                    <a:lumMod val="75000"/>
                    <a:lumOff val="25000"/>
                  </a:prstClr>
                </a:solidFill>
                <a:latin typeface="Calibri" panose="020F0502020204030204" pitchFamily="34" charset="0"/>
                <a:cs typeface="Calibri" panose="020F0502020204030204" pitchFamily="34" charset="0"/>
              </a:endParaRPr>
            </a:p>
          </p:txBody>
        </p:sp>
      </p:grpSp>
      <p:grpSp>
        <p:nvGrpSpPr>
          <p:cNvPr id="22" name="Groupe 21"/>
          <p:cNvGrpSpPr/>
          <p:nvPr/>
        </p:nvGrpSpPr>
        <p:grpSpPr>
          <a:xfrm>
            <a:off x="6543902" y="1178966"/>
            <a:ext cx="2250174" cy="3192983"/>
            <a:chOff x="4455027" y="800605"/>
            <a:chExt cx="1886158" cy="2468411"/>
          </a:xfrm>
        </p:grpSpPr>
        <p:sp>
          <p:nvSpPr>
            <p:cNvPr id="23" name="Rectangle à coins arrondis 22"/>
            <p:cNvSpPr/>
            <p:nvPr/>
          </p:nvSpPr>
          <p:spPr>
            <a:xfrm>
              <a:off x="4455027" y="800605"/>
              <a:ext cx="1886158" cy="2468411"/>
            </a:xfrm>
            <a:prstGeom prst="roundRect">
              <a:avLst>
                <a:gd name="adj" fmla="val 10000"/>
              </a:avLst>
            </a:prstGeom>
            <a:ln>
              <a:solidFill>
                <a:srgbClr val="213B8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ZoneTexte 23"/>
            <p:cNvSpPr txBox="1"/>
            <p:nvPr/>
          </p:nvSpPr>
          <p:spPr>
            <a:xfrm>
              <a:off x="4510271" y="855849"/>
              <a:ext cx="1775670" cy="23579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t" anchorCtr="0">
              <a:noAutofit/>
            </a:bodyPr>
            <a:lstStyle/>
            <a:p>
              <a:pPr marL="0" lvl="1" algn="l" defTabSz="444500">
                <a:lnSpc>
                  <a:spcPct val="90000"/>
                </a:lnSpc>
                <a:spcBef>
                  <a:spcPct val="0"/>
                </a:spcBef>
                <a:spcAft>
                  <a:spcPct val="15000"/>
                </a:spcAft>
              </a:pPr>
              <a:r>
                <a:rPr lang="fr-FR" sz="1400" b="1" kern="1200" dirty="0" smtClean="0">
                  <a:solidFill>
                    <a:schemeClr val="bg2"/>
                  </a:solidFill>
                  <a:latin typeface="Calibri" panose="020F0502020204030204" pitchFamily="34" charset="0"/>
                  <a:cs typeface="Calibri" panose="020F0502020204030204" pitchFamily="34" charset="0"/>
                </a:rPr>
                <a:t>Mise en œuvre </a:t>
              </a:r>
            </a:p>
            <a:p>
              <a:pPr marL="57150" lvl="1" indent="-57150" algn="l" defTabSz="444500">
                <a:lnSpc>
                  <a:spcPct val="90000"/>
                </a:lnSpc>
                <a:spcBef>
                  <a:spcPct val="0"/>
                </a:spcBef>
                <a:spcAft>
                  <a:spcPct val="15000"/>
                </a:spcAft>
                <a:buChar char="••"/>
              </a:pPr>
              <a:endParaRPr lang="fr-FR" sz="600" b="1" kern="1200" dirty="0" smtClean="0">
                <a:solidFill>
                  <a:schemeClr val="accent4">
                    <a:lumMod val="50000"/>
                  </a:schemeClr>
                </a:solidFill>
                <a:latin typeface="Calibri" panose="020F0502020204030204" pitchFamily="34" charset="0"/>
                <a:cs typeface="Calibri" panose="020F0502020204030204" pitchFamily="34" charset="0"/>
              </a:endParaRPr>
            </a:p>
            <a:p>
              <a:pPr marL="0" lvl="1" algn="l" defTabSz="444500">
                <a:lnSpc>
                  <a:spcPct val="90000"/>
                </a:lnSpc>
                <a:spcBef>
                  <a:spcPct val="0"/>
                </a:spcBef>
                <a:spcAft>
                  <a:spcPct val="15000"/>
                </a:spcAft>
              </a:pPr>
              <a:r>
                <a:rPr lang="fr-FR" sz="1100" b="1" dirty="0" smtClean="0">
                  <a:solidFill>
                    <a:prstClr val="black">
                      <a:lumMod val="75000"/>
                      <a:lumOff val="25000"/>
                    </a:prstClr>
                  </a:solidFill>
                  <a:latin typeface="Calibri" panose="020F0502020204030204" pitchFamily="34" charset="0"/>
                  <a:cs typeface="Calibri" panose="020F0502020204030204" pitchFamily="34" charset="0"/>
                </a:rPr>
                <a:t>Qualité et efficacité du plan de travail</a:t>
              </a:r>
              <a:r>
                <a:rPr lang="fr-FR" sz="1100" dirty="0" smtClean="0">
                  <a:solidFill>
                    <a:prstClr val="black">
                      <a:lumMod val="75000"/>
                      <a:lumOff val="25000"/>
                    </a:prstClr>
                  </a:solidFill>
                  <a:latin typeface="Calibri" panose="020F0502020204030204" pitchFamily="34" charset="0"/>
                  <a:cs typeface="Calibri" panose="020F0502020204030204" pitchFamily="34" charset="0"/>
                </a:rPr>
                <a:t>, évaluation des risques et adéquation des efforts assigné à chaque « </a:t>
              </a:r>
              <a:r>
                <a:rPr lang="fr-FR" sz="1100" dirty="0" err="1" smtClean="0">
                  <a:solidFill>
                    <a:prstClr val="black">
                      <a:lumMod val="75000"/>
                      <a:lumOff val="25000"/>
                    </a:prstClr>
                  </a:solidFill>
                  <a:latin typeface="Calibri" panose="020F0502020204030204" pitchFamily="34" charset="0"/>
                  <a:cs typeface="Calibri" panose="020F0502020204030204" pitchFamily="34" charset="0"/>
                </a:rPr>
                <a:t>work</a:t>
              </a:r>
              <a:r>
                <a:rPr lang="fr-FR" sz="1100" dirty="0" smtClean="0">
                  <a:solidFill>
                    <a:prstClr val="black">
                      <a:lumMod val="75000"/>
                      <a:lumOff val="25000"/>
                    </a:prstClr>
                  </a:solidFill>
                  <a:latin typeface="Calibri" panose="020F0502020204030204" pitchFamily="34" charset="0"/>
                  <a:cs typeface="Calibri" panose="020F0502020204030204" pitchFamily="34" charset="0"/>
                </a:rPr>
                <a:t> packages » et les ressources</a:t>
              </a:r>
            </a:p>
            <a:p>
              <a:pPr marL="0" lvl="1" algn="l" defTabSz="444500">
                <a:lnSpc>
                  <a:spcPct val="90000"/>
                </a:lnSpc>
                <a:spcBef>
                  <a:spcPct val="0"/>
                </a:spcBef>
                <a:spcAft>
                  <a:spcPct val="15000"/>
                </a:spcAft>
              </a:pPr>
              <a:endParaRPr lang="fr-FR" sz="1100" dirty="0" smtClean="0">
                <a:solidFill>
                  <a:prstClr val="black">
                    <a:lumMod val="75000"/>
                    <a:lumOff val="25000"/>
                  </a:prstClr>
                </a:solidFill>
                <a:latin typeface="Calibri" panose="020F0502020204030204" pitchFamily="34" charset="0"/>
                <a:cs typeface="Calibri" panose="020F0502020204030204" pitchFamily="34" charset="0"/>
              </a:endParaRPr>
            </a:p>
            <a:p>
              <a:pPr marL="0" lvl="1" algn="l" defTabSz="444500">
                <a:lnSpc>
                  <a:spcPct val="90000"/>
                </a:lnSpc>
                <a:spcBef>
                  <a:spcPct val="0"/>
                </a:spcBef>
                <a:spcAft>
                  <a:spcPct val="15000"/>
                </a:spcAft>
              </a:pPr>
              <a:r>
                <a:rPr lang="fr-FR" sz="1100" b="1" dirty="0" smtClean="0">
                  <a:solidFill>
                    <a:prstClr val="black">
                      <a:lumMod val="75000"/>
                      <a:lumOff val="25000"/>
                    </a:prstClr>
                  </a:solidFill>
                  <a:latin typeface="Calibri" panose="020F0502020204030204" pitchFamily="34" charset="0"/>
                  <a:cs typeface="Calibri" panose="020F0502020204030204" pitchFamily="34" charset="0"/>
                </a:rPr>
                <a:t>Capacité et rôle de chaque participant</a:t>
              </a:r>
              <a:r>
                <a:rPr lang="fr-FR" sz="1100" dirty="0" smtClean="0">
                  <a:solidFill>
                    <a:prstClr val="black">
                      <a:lumMod val="75000"/>
                      <a:lumOff val="25000"/>
                    </a:prstClr>
                  </a:solidFill>
                  <a:latin typeface="Calibri" panose="020F0502020204030204" pitchFamily="34" charset="0"/>
                  <a:cs typeface="Calibri" panose="020F0502020204030204" pitchFamily="34" charset="0"/>
                </a:rPr>
                <a:t>, et dans quelles mesures le consortium dans son ensemble apporte l’expertise nécessaire</a:t>
              </a:r>
            </a:p>
          </p:txBody>
        </p:sp>
      </p:grpSp>
      <p:sp>
        <p:nvSpPr>
          <p:cNvPr id="26" name="ZoneTexte 25"/>
          <p:cNvSpPr txBox="1"/>
          <p:nvPr/>
        </p:nvSpPr>
        <p:spPr>
          <a:xfrm>
            <a:off x="159966" y="2419324"/>
            <a:ext cx="969592" cy="523220"/>
          </a:xfrm>
          <a:prstGeom prst="rect">
            <a:avLst/>
          </a:prstGeom>
          <a:noFill/>
        </p:spPr>
        <p:txBody>
          <a:bodyPr wrap="square" rtlCol="0">
            <a:spAutoFit/>
          </a:bodyPr>
          <a:lstStyle/>
          <a:p>
            <a:pPr algn="ctr"/>
            <a:r>
              <a:rPr lang="fr-FR" sz="1400" dirty="0" smtClean="0">
                <a:latin typeface="Calibri" panose="020F0502020204030204" pitchFamily="34" charset="0"/>
                <a:cs typeface="Calibri" panose="020F0502020204030204" pitchFamily="34" charset="0"/>
              </a:rPr>
              <a:t>Note Seuil 12/15</a:t>
            </a:r>
            <a:endParaRPr lang="fr-FR" sz="1400" dirty="0">
              <a:latin typeface="Calibri" panose="020F0502020204030204" pitchFamily="34" charset="0"/>
              <a:cs typeface="Calibri" panose="020F0502020204030204" pitchFamily="34" charset="0"/>
            </a:endParaRPr>
          </a:p>
        </p:txBody>
      </p:sp>
      <p:sp>
        <p:nvSpPr>
          <p:cNvPr id="27" name="ZoneTexte 26"/>
          <p:cNvSpPr txBox="1"/>
          <p:nvPr/>
        </p:nvSpPr>
        <p:spPr>
          <a:xfrm>
            <a:off x="7092280" y="4484479"/>
            <a:ext cx="1224136" cy="307777"/>
          </a:xfrm>
          <a:prstGeom prst="rect">
            <a:avLst/>
          </a:prstGeom>
          <a:noFill/>
        </p:spPr>
        <p:txBody>
          <a:bodyPr wrap="square" rtlCol="0">
            <a:spAutoFit/>
          </a:bodyPr>
          <a:lstStyle/>
          <a:p>
            <a:pPr algn="ctr"/>
            <a:r>
              <a:rPr lang="fr-FR" sz="1400" dirty="0" smtClean="0">
                <a:latin typeface="Calibri" panose="020F0502020204030204" pitchFamily="34" charset="0"/>
                <a:cs typeface="Calibri" panose="020F0502020204030204" pitchFamily="34" charset="0"/>
              </a:rPr>
              <a:t>3/5</a:t>
            </a:r>
            <a:endParaRPr lang="fr-FR" sz="1400" dirty="0">
              <a:latin typeface="Calibri" panose="020F0502020204030204" pitchFamily="34" charset="0"/>
              <a:cs typeface="Calibri" panose="020F0502020204030204" pitchFamily="34" charset="0"/>
            </a:endParaRPr>
          </a:p>
        </p:txBody>
      </p:sp>
      <p:sp>
        <p:nvSpPr>
          <p:cNvPr id="28" name="ZoneTexte 27"/>
          <p:cNvSpPr txBox="1"/>
          <p:nvPr/>
        </p:nvSpPr>
        <p:spPr>
          <a:xfrm>
            <a:off x="4427984" y="4484479"/>
            <a:ext cx="1224136" cy="307777"/>
          </a:xfrm>
          <a:prstGeom prst="rect">
            <a:avLst/>
          </a:prstGeom>
          <a:noFill/>
        </p:spPr>
        <p:txBody>
          <a:bodyPr wrap="square" rtlCol="0">
            <a:spAutoFit/>
          </a:bodyPr>
          <a:lstStyle/>
          <a:p>
            <a:pPr algn="ctr"/>
            <a:r>
              <a:rPr lang="fr-FR" sz="1400" dirty="0" smtClean="0">
                <a:latin typeface="Calibri" panose="020F0502020204030204" pitchFamily="34" charset="0"/>
                <a:cs typeface="Calibri" panose="020F0502020204030204" pitchFamily="34" charset="0"/>
              </a:rPr>
              <a:t>4/5</a:t>
            </a:r>
            <a:endParaRPr lang="fr-FR" sz="1400" dirty="0">
              <a:latin typeface="Calibri" panose="020F0502020204030204" pitchFamily="34" charset="0"/>
              <a:cs typeface="Calibri" panose="020F0502020204030204" pitchFamily="34" charset="0"/>
            </a:endParaRPr>
          </a:p>
        </p:txBody>
      </p:sp>
      <p:sp>
        <p:nvSpPr>
          <p:cNvPr id="2" name="Rectangle 1"/>
          <p:cNvSpPr/>
          <p:nvPr/>
        </p:nvSpPr>
        <p:spPr>
          <a:xfrm>
            <a:off x="2119438" y="4484479"/>
            <a:ext cx="436338" cy="307777"/>
          </a:xfrm>
          <a:prstGeom prst="rect">
            <a:avLst/>
          </a:prstGeom>
        </p:spPr>
        <p:txBody>
          <a:bodyPr wrap="none">
            <a:spAutoFit/>
          </a:bodyPr>
          <a:lstStyle/>
          <a:p>
            <a:r>
              <a:rPr lang="fr-FR" sz="1400" dirty="0">
                <a:latin typeface="Calibri" panose="020F0502020204030204" pitchFamily="34" charset="0"/>
                <a:cs typeface="Calibri" panose="020F0502020204030204" pitchFamily="34" charset="0"/>
              </a:rPr>
              <a:t>4/5</a:t>
            </a:r>
          </a:p>
        </p:txBody>
      </p:sp>
      <p:sp>
        <p:nvSpPr>
          <p:cNvPr id="3" name="Rectangle 2"/>
          <p:cNvSpPr/>
          <p:nvPr/>
        </p:nvSpPr>
        <p:spPr>
          <a:xfrm>
            <a:off x="6609808" y="2499742"/>
            <a:ext cx="1994640" cy="936104"/>
          </a:xfrm>
          <a:prstGeom prst="rect">
            <a:avLst/>
          </a:prstGeom>
          <a:solidFill>
            <a:schemeClr val="bg2">
              <a:lumMod val="20000"/>
              <a:lumOff val="80000"/>
              <a:alpha val="38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774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64D23891-1EF7-024B-98F2-8B315FBE6542}"/>
              </a:ext>
            </a:extLst>
          </p:cNvPr>
          <p:cNvSpPr txBox="1"/>
          <p:nvPr/>
        </p:nvSpPr>
        <p:spPr>
          <a:xfrm>
            <a:off x="314592" y="935382"/>
            <a:ext cx="8514816" cy="1077218"/>
          </a:xfrm>
          <a:prstGeom prst="rect">
            <a:avLst/>
          </a:prstGeom>
          <a:solidFill>
            <a:schemeClr val="accent4">
              <a:lumMod val="20000"/>
              <a:lumOff val="80000"/>
              <a:alpha val="30736"/>
            </a:schemeClr>
          </a:solidFill>
        </p:spPr>
        <p:txBody>
          <a:bodyPr wrap="square">
            <a:spAutoFit/>
          </a:bodyPr>
          <a:lstStyle/>
          <a:p>
            <a:pPr marL="285750" indent="-285750" algn="l" rtl="0" fontAlgn="base">
              <a:buClr>
                <a:schemeClr val="bg2"/>
              </a:buClr>
              <a:buFont typeface="Police système Courant"/>
              <a:buChar char="▷"/>
            </a:pPr>
            <a:r>
              <a:rPr lang="fr-FR" sz="1600" b="0" i="0" u="none" strike="noStrike">
                <a:solidFill>
                  <a:schemeClr val="tx2"/>
                </a:solidFill>
                <a:effectLst/>
                <a:latin typeface="Arial" panose="020B0604020202020204" pitchFamily="34" charset="0"/>
              </a:rPr>
              <a:t>Des </a:t>
            </a:r>
            <a:r>
              <a:rPr lang="fr-FR" sz="1600" b="1" i="0" u="none" strike="noStrike">
                <a:solidFill>
                  <a:schemeClr val="tx2"/>
                </a:solidFill>
                <a:effectLst/>
                <a:latin typeface="Arial" panose="020B0604020202020204" pitchFamily="34" charset="0"/>
              </a:rPr>
              <a:t>appels spécifiques SHS</a:t>
            </a:r>
            <a:r>
              <a:rPr lang="en-US" sz="1600" b="1" i="0" u="none" strike="noStrike">
                <a:solidFill>
                  <a:schemeClr val="tx2"/>
                </a:solidFill>
                <a:effectLst/>
                <a:latin typeface="Arial" panose="020B0604020202020204" pitchFamily="34" charset="0"/>
              </a:rPr>
              <a:t>​</a:t>
            </a:r>
            <a:r>
              <a:rPr lang="fr-FR" sz="1600" b="0" i="0" u="none" strike="noStrike">
                <a:solidFill>
                  <a:schemeClr val="tx2"/>
                </a:solidFill>
                <a:effectLst/>
                <a:latin typeface="Arial" panose="020B0604020202020204" pitchFamily="34" charset="0"/>
              </a:rPr>
              <a:t>​</a:t>
            </a:r>
          </a:p>
          <a:p>
            <a:pPr marL="285750" indent="-285750" algn="l" rtl="0" fontAlgn="base">
              <a:buClr>
                <a:schemeClr val="bg2"/>
              </a:buClr>
              <a:buFont typeface="Police système Courant"/>
              <a:buChar char="▷"/>
            </a:pPr>
            <a:r>
              <a:rPr lang="fr-FR" sz="1600">
                <a:solidFill>
                  <a:schemeClr val="tx2"/>
                </a:solidFill>
                <a:latin typeface="Arial" panose="020B0604020202020204" pitchFamily="34" charset="0"/>
              </a:rPr>
              <a:t>D</a:t>
            </a:r>
            <a:r>
              <a:rPr lang="fr-FR" sz="1600" b="0" i="0" u="none" strike="noStrike">
                <a:solidFill>
                  <a:schemeClr val="tx2"/>
                </a:solidFill>
                <a:effectLst/>
                <a:latin typeface="Arial" panose="020B0604020202020204" pitchFamily="34" charset="0"/>
              </a:rPr>
              <a:t>es appels intégrant </a:t>
            </a:r>
            <a:r>
              <a:rPr lang="fr-FR" sz="1600" b="1" i="0" u="none" strike="noStrike">
                <a:solidFill>
                  <a:schemeClr val="tx2"/>
                </a:solidFill>
                <a:effectLst/>
                <a:latin typeface="Arial" panose="020B0604020202020204" pitchFamily="34" charset="0"/>
              </a:rPr>
              <a:t>une dimension SHS</a:t>
            </a:r>
            <a:r>
              <a:rPr lang="fr-FR" sz="1600">
                <a:solidFill>
                  <a:schemeClr val="tx2"/>
                </a:solidFill>
                <a:latin typeface="Arial" panose="020B0604020202020204" pitchFamily="34" charset="0"/>
              </a:rPr>
              <a:t>…</a:t>
            </a:r>
          </a:p>
          <a:p>
            <a:pPr marL="285750" indent="-285750" algn="l" rtl="0" fontAlgn="base">
              <a:buClr>
                <a:schemeClr val="bg2"/>
              </a:buClr>
              <a:buFont typeface="Police système Courant"/>
              <a:buChar char="▷"/>
            </a:pPr>
            <a:r>
              <a:rPr lang="fr-FR" sz="1600" b="0" i="0" u="none" strike="noStrike">
                <a:solidFill>
                  <a:schemeClr val="tx2"/>
                </a:solidFill>
                <a:effectLst/>
                <a:latin typeface="Arial" panose="020B0604020202020204" pitchFamily="34" charset="0"/>
              </a:rPr>
              <a:t>… et/ou nécessitant une </a:t>
            </a:r>
            <a:r>
              <a:rPr lang="fr-FR" sz="1600" b="1" i="0" u="none" strike="noStrike">
                <a:solidFill>
                  <a:schemeClr val="tx2"/>
                </a:solidFill>
                <a:effectLst/>
                <a:latin typeface="Arial" panose="020B0604020202020204" pitchFamily="34" charset="0"/>
              </a:rPr>
              <a:t>évaluation de l'impact sociétal</a:t>
            </a:r>
            <a:r>
              <a:rPr lang="en-US" sz="1600" b="1" i="0" u="none" strike="noStrike">
                <a:solidFill>
                  <a:schemeClr val="tx2"/>
                </a:solidFill>
                <a:effectLst/>
                <a:latin typeface="Arial" panose="020B0604020202020204" pitchFamily="34" charset="0"/>
              </a:rPr>
              <a:t>​</a:t>
            </a:r>
            <a:r>
              <a:rPr lang="en-US" sz="1600" b="0" i="0" u="none" strike="noStrike">
                <a:solidFill>
                  <a:schemeClr val="tx2"/>
                </a:solidFill>
                <a:effectLst/>
                <a:latin typeface="Arial" panose="020B0604020202020204" pitchFamily="34" charset="0"/>
              </a:rPr>
              <a:t>​</a:t>
            </a:r>
          </a:p>
          <a:p>
            <a:pPr marL="285750" indent="-285750" algn="l" rtl="0" fontAlgn="base">
              <a:buClr>
                <a:schemeClr val="bg2"/>
              </a:buClr>
              <a:buFont typeface="Police système Courant"/>
              <a:buChar char="▷"/>
            </a:pPr>
            <a:r>
              <a:rPr lang="fr-FR" sz="1600" b="0" i="0" u="none" strike="noStrike">
                <a:solidFill>
                  <a:schemeClr val="tx2"/>
                </a:solidFill>
                <a:effectLst/>
                <a:latin typeface="Arial" panose="020B0604020202020204" pitchFamily="34" charset="0"/>
              </a:rPr>
              <a:t>L'</a:t>
            </a:r>
            <a:r>
              <a:rPr lang="fr-FR" sz="1600" b="1" i="0" u="none" strike="noStrike">
                <a:solidFill>
                  <a:schemeClr val="tx2"/>
                </a:solidFill>
                <a:effectLst/>
                <a:latin typeface="Arial" panose="020B0604020202020204" pitchFamily="34" charset="0"/>
              </a:rPr>
              <a:t>innovation sociale</a:t>
            </a:r>
            <a:r>
              <a:rPr lang="fr-FR" sz="1600" b="0" i="0" u="none" strike="noStrike">
                <a:solidFill>
                  <a:schemeClr val="tx2"/>
                </a:solidFill>
                <a:effectLst/>
                <a:latin typeface="Arial" panose="020B0604020202020204" pitchFamily="34" charset="0"/>
              </a:rPr>
              <a:t> pour accompagner les avancées scientifiques et technologiques</a:t>
            </a:r>
            <a:endParaRPr lang="en-US" sz="1600" b="0" i="0" u="none" strike="noStrike">
              <a:solidFill>
                <a:schemeClr val="tx2"/>
              </a:solidFill>
              <a:effectLst/>
              <a:latin typeface="Arial" panose="020B0604020202020204" pitchFamily="34" charset="0"/>
            </a:endParaRPr>
          </a:p>
        </p:txBody>
      </p:sp>
      <p:pic>
        <p:nvPicPr>
          <p:cNvPr id="11" name="Picture 2">
            <a:extLst>
              <a:ext uri="{FF2B5EF4-FFF2-40B4-BE49-F238E27FC236}">
                <a16:creationId xmlns:a16="http://schemas.microsoft.com/office/drawing/2014/main" id="{2AD5E9F9-8C57-8643-B4EE-7948419A3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92" y="2031750"/>
            <a:ext cx="5756044" cy="5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A9C2AF7B-EA70-8E45-B046-64090FACE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2690" y="2355726"/>
            <a:ext cx="5760000" cy="10233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D933925F-A26C-6E4A-9F9D-7F253BC877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525" y="3291830"/>
            <a:ext cx="5894882" cy="15840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9B1CC93A-9EBC-2E4C-8339-DF822D04D5BB}"/>
              </a:ext>
            </a:extLst>
          </p:cNvPr>
          <p:cNvSpPr txBox="1"/>
          <p:nvPr/>
        </p:nvSpPr>
        <p:spPr>
          <a:xfrm>
            <a:off x="7423445" y="410837"/>
            <a:ext cx="1405962" cy="276999"/>
          </a:xfrm>
          <a:prstGeom prst="rect">
            <a:avLst/>
          </a:prstGeom>
          <a:noFill/>
        </p:spPr>
        <p:txBody>
          <a:bodyPr wrap="none" rtlCol="0">
            <a:spAutoFit/>
          </a:bodyPr>
          <a:lstStyle/>
          <a:p>
            <a:r>
              <a:rPr lang="fr-FR" sz="1200" b="1" dirty="0">
                <a:solidFill>
                  <a:schemeClr val="tx2"/>
                </a:solidFill>
                <a:effectLst>
                  <a:outerShdw blurRad="50800" dist="38100" dir="5400000" algn="t" rotWithShape="0">
                    <a:prstClr val="black">
                      <a:alpha val="40000"/>
                    </a:prstClr>
                  </a:outerShdw>
                </a:effectLst>
              </a:rPr>
              <a:t>ILLUSTRATIONS</a:t>
            </a:r>
          </a:p>
        </p:txBody>
      </p:sp>
      <p:pic>
        <p:nvPicPr>
          <p:cNvPr id="4" name="Graphique 3" descr="Visage confus blanc">
            <a:extLst>
              <a:ext uri="{FF2B5EF4-FFF2-40B4-BE49-F238E27FC236}">
                <a16:creationId xmlns:a16="http://schemas.microsoft.com/office/drawing/2014/main" id="{368C1052-E738-12E2-1C1A-81B86E3479F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41669" y="3507854"/>
            <a:ext cx="1080000" cy="1080000"/>
          </a:xfrm>
          <a:prstGeom prst="rect">
            <a:avLst/>
          </a:prstGeom>
        </p:spPr>
      </p:pic>
    </p:spTree>
    <p:extLst>
      <p:ext uri="{BB962C8B-B14F-4D97-AF65-F5344CB8AC3E}">
        <p14:creationId xmlns:p14="http://schemas.microsoft.com/office/powerpoint/2010/main" val="228961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1131590"/>
            <a:ext cx="8424000" cy="288032"/>
          </a:xfrm>
        </p:spPr>
        <p:txBody>
          <a:bodyPr/>
          <a:lstStyle/>
          <a:p>
            <a:r>
              <a:rPr lang="fr-FR" dirty="0" smtClean="0"/>
              <a:t>Les appels à forte composante SHS</a:t>
            </a:r>
            <a:endParaRPr lang="fr-FR" dirty="0"/>
          </a:p>
        </p:txBody>
      </p:sp>
      <p:sp>
        <p:nvSpPr>
          <p:cNvPr id="4" name="Espace réservé du pied de page 3"/>
          <p:cNvSpPr>
            <a:spLocks noGrp="1"/>
          </p:cNvSpPr>
          <p:nvPr>
            <p:ph type="ftr" sz="quarter" idx="5"/>
          </p:nvPr>
        </p:nvSpPr>
        <p:spPr/>
        <p:txBody>
          <a:bodyPr/>
          <a:lstStyle/>
          <a:p>
            <a:endParaRPr lang="fr-FR" dirty="0"/>
          </a:p>
        </p:txBody>
      </p:sp>
      <p:sp>
        <p:nvSpPr>
          <p:cNvPr id="5" name="Espace réservé de la date 4"/>
          <p:cNvSpPr>
            <a:spLocks noGrp="1"/>
          </p:cNvSpPr>
          <p:nvPr>
            <p:ph type="dt" sz="half" idx="6"/>
          </p:nvPr>
        </p:nvSpPr>
        <p:spPr/>
        <p:txBody>
          <a:bodyPr/>
          <a:lstStyle/>
          <a:p>
            <a:fld id="{9714418C-F66F-48C5-B2E0-00B1A08C6B12}" type="datetime1">
              <a:rPr lang="en-US" smtClean="0"/>
              <a:t>12/15/2022</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12</a:t>
            </a:fld>
            <a:endParaRPr lang="fr-FR" spc="-5" dirty="0"/>
          </a:p>
        </p:txBody>
      </p:sp>
      <p:sp>
        <p:nvSpPr>
          <p:cNvPr id="7" name="Rectangle 1"/>
          <p:cNvSpPr>
            <a:spLocks noGrp="1" noChangeArrowheads="1"/>
          </p:cNvSpPr>
          <p:nvPr>
            <p:ph type="body" idx="1"/>
          </p:nvPr>
        </p:nvSpPr>
        <p:spPr bwMode="auto">
          <a:xfrm>
            <a:off x="360363" y="1419622"/>
            <a:ext cx="8405973" cy="3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tab pos="5754688" algn="r"/>
              </a:tabLst>
            </a:pPr>
            <a:r>
              <a:rPr lang="fr-FR" altLang="fr-FR" sz="1400" b="1" dirty="0"/>
              <a:t>The </a:t>
            </a:r>
            <a:r>
              <a:rPr lang="fr-FR" altLang="fr-FR" sz="1400" b="1" dirty="0" err="1"/>
              <a:t>Silver</a:t>
            </a:r>
            <a:r>
              <a:rPr lang="fr-FR" altLang="fr-FR" sz="1400" b="1" dirty="0"/>
              <a:t> Deal - Person-</a:t>
            </a:r>
            <a:r>
              <a:rPr lang="fr-FR" altLang="fr-FR" sz="1400" b="1" dirty="0" err="1"/>
              <a:t>centred</a:t>
            </a:r>
            <a:r>
              <a:rPr lang="fr-FR" altLang="fr-FR" sz="1400" b="1" dirty="0"/>
              <a:t> </a:t>
            </a:r>
            <a:r>
              <a:rPr lang="fr-FR" altLang="fr-FR" sz="1400" b="1" dirty="0" err="1"/>
              <a:t>health</a:t>
            </a:r>
            <a:r>
              <a:rPr lang="fr-FR" altLang="fr-FR" sz="1400" b="1" dirty="0"/>
              <a:t> and care in </a:t>
            </a:r>
            <a:r>
              <a:rPr lang="fr-FR" altLang="fr-FR" sz="1400" b="1" dirty="0" err="1"/>
              <a:t>European</a:t>
            </a:r>
            <a:r>
              <a:rPr lang="fr-FR" altLang="fr-FR" sz="1400" b="1" dirty="0"/>
              <a:t> </a:t>
            </a:r>
            <a:r>
              <a:rPr lang="fr-FR" altLang="fr-FR" sz="1400" b="1" dirty="0" err="1"/>
              <a:t>regions</a:t>
            </a:r>
            <a:endParaRPr lang="fr-FR" altLang="fr-FR" sz="1400" b="1" dirty="0"/>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tab pos="5754688" algn="r"/>
              </a:tabLst>
            </a:pPr>
            <a:r>
              <a:rPr lang="fr-FR" altLang="fr-FR" sz="1400" b="1" dirty="0" err="1"/>
              <a:t>Towards</a:t>
            </a:r>
            <a:r>
              <a:rPr lang="fr-FR" altLang="fr-FR" sz="1400" b="1" dirty="0"/>
              <a:t> a </a:t>
            </a:r>
            <a:r>
              <a:rPr lang="fr-FR" altLang="fr-FR" sz="1400" b="1" dirty="0" err="1"/>
              <a:t>holistic</a:t>
            </a:r>
            <a:r>
              <a:rPr lang="fr-FR" altLang="fr-FR" sz="1400" b="1" dirty="0"/>
              <a:t> support to </a:t>
            </a:r>
            <a:r>
              <a:rPr lang="fr-FR" altLang="fr-FR" sz="1400" b="1" dirty="0" err="1"/>
              <a:t>children</a:t>
            </a:r>
            <a:r>
              <a:rPr lang="fr-FR" altLang="fr-FR" sz="1400" b="1" dirty="0"/>
              <a:t> and adolescents’ </a:t>
            </a:r>
            <a:r>
              <a:rPr lang="fr-FR" altLang="fr-FR" sz="1400" b="1" dirty="0" err="1"/>
              <a:t>health</a:t>
            </a:r>
            <a:r>
              <a:rPr lang="fr-FR" altLang="fr-FR" sz="1400" b="1" dirty="0"/>
              <a:t> and care provisions in an </a:t>
            </a:r>
            <a:r>
              <a:rPr lang="fr-FR" altLang="fr-FR" sz="1400" b="1" dirty="0" err="1"/>
              <a:t>increasingly</a:t>
            </a:r>
            <a:r>
              <a:rPr lang="fr-FR" altLang="fr-FR" sz="1400" b="1" dirty="0"/>
              <a:t> digital society</a:t>
            </a: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tab pos="5754688" algn="r"/>
              </a:tabLst>
            </a:pPr>
            <a:r>
              <a:rPr lang="fr-FR" altLang="fr-FR" sz="1400" b="1" dirty="0" err="1"/>
              <a:t>Planetary</a:t>
            </a:r>
            <a:r>
              <a:rPr lang="fr-FR" altLang="fr-FR" sz="1400" b="1" dirty="0"/>
              <a:t> </a:t>
            </a:r>
            <a:r>
              <a:rPr lang="fr-FR" altLang="fr-FR" sz="1400" b="1" dirty="0" err="1"/>
              <a:t>health</a:t>
            </a:r>
            <a:r>
              <a:rPr lang="fr-FR" altLang="fr-FR" sz="1400" b="1" dirty="0"/>
              <a:t>: </a:t>
            </a:r>
            <a:r>
              <a:rPr lang="fr-FR" altLang="fr-FR" sz="1400" b="1" dirty="0" err="1"/>
              <a:t>understanding</a:t>
            </a:r>
            <a:r>
              <a:rPr lang="fr-FR" altLang="fr-FR" sz="1400" b="1" dirty="0"/>
              <a:t> the links </a:t>
            </a:r>
            <a:r>
              <a:rPr lang="fr-FR" altLang="fr-FR" sz="1400" b="1" dirty="0" err="1"/>
              <a:t>between</a:t>
            </a:r>
            <a:r>
              <a:rPr lang="fr-FR" altLang="fr-FR" sz="1400" b="1" dirty="0"/>
              <a:t> </a:t>
            </a:r>
            <a:r>
              <a:rPr lang="fr-FR" altLang="fr-FR" sz="1400" b="1" dirty="0" err="1"/>
              <a:t>environmental</a:t>
            </a:r>
            <a:r>
              <a:rPr lang="fr-FR" altLang="fr-FR" sz="1400" b="1" dirty="0"/>
              <a:t> </a:t>
            </a:r>
            <a:r>
              <a:rPr lang="fr-FR" altLang="fr-FR" sz="1400" b="1" dirty="0" err="1"/>
              <a:t>degradation</a:t>
            </a:r>
            <a:r>
              <a:rPr lang="fr-FR" altLang="fr-FR" sz="1400" b="1" dirty="0"/>
              <a:t> and </a:t>
            </a:r>
            <a:r>
              <a:rPr lang="fr-FR" altLang="fr-FR" sz="1400" b="1" dirty="0" err="1"/>
              <a:t>health</a:t>
            </a:r>
            <a:r>
              <a:rPr lang="fr-FR" altLang="fr-FR" sz="1400" b="1" dirty="0"/>
              <a:t> impacts</a:t>
            </a: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tab pos="5754688" algn="r"/>
              </a:tabLst>
            </a:pPr>
            <a:r>
              <a:rPr lang="fr-FR" altLang="fr-FR" sz="1400" b="1" dirty="0" err="1"/>
              <a:t>Novel</a:t>
            </a:r>
            <a:r>
              <a:rPr lang="fr-FR" altLang="fr-FR" sz="1400" b="1" dirty="0"/>
              <a:t> </a:t>
            </a:r>
            <a:r>
              <a:rPr lang="fr-FR" altLang="fr-FR" sz="1400" b="1" dirty="0" err="1"/>
              <a:t>approaches</a:t>
            </a:r>
            <a:r>
              <a:rPr lang="fr-FR" altLang="fr-FR" sz="1400" b="1" dirty="0"/>
              <a:t> for palliative and end-of-life care for non-cancer patients</a:t>
            </a: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tab pos="5754688" algn="r"/>
              </a:tabLst>
            </a:pPr>
            <a:r>
              <a:rPr lang="fr-FR" altLang="fr-FR" sz="1400" b="1" dirty="0" err="1"/>
              <a:t>Resilience</a:t>
            </a:r>
            <a:r>
              <a:rPr lang="fr-FR" altLang="fr-FR" sz="1400" b="1" dirty="0"/>
              <a:t> and mental </a:t>
            </a:r>
            <a:r>
              <a:rPr lang="fr-FR" altLang="fr-FR" sz="1400" b="1" dirty="0" err="1"/>
              <a:t>wellbeing</a:t>
            </a:r>
            <a:r>
              <a:rPr lang="fr-FR" altLang="fr-FR" sz="1400" b="1" dirty="0"/>
              <a:t> of the </a:t>
            </a:r>
            <a:r>
              <a:rPr lang="fr-FR" altLang="fr-FR" sz="1400" b="1" dirty="0" err="1"/>
              <a:t>health</a:t>
            </a:r>
            <a:r>
              <a:rPr lang="fr-FR" altLang="fr-FR" sz="1400" b="1" dirty="0"/>
              <a:t> and care </a:t>
            </a:r>
            <a:r>
              <a:rPr lang="fr-FR" altLang="fr-FR" sz="1400" b="1" dirty="0" err="1"/>
              <a:t>workforce</a:t>
            </a:r>
            <a:endParaRPr lang="fr-FR" altLang="fr-FR" sz="1400" b="1" dirty="0"/>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tab pos="5754688" algn="r"/>
              </a:tabLst>
            </a:pPr>
            <a:r>
              <a:rPr lang="fr-FR" altLang="fr-FR" sz="1400" b="1" dirty="0"/>
              <a:t>Access to </a:t>
            </a:r>
            <a:r>
              <a:rPr lang="fr-FR" altLang="fr-FR" sz="1400" b="1" dirty="0" err="1"/>
              <a:t>health</a:t>
            </a:r>
            <a:r>
              <a:rPr lang="fr-FR" altLang="fr-FR" sz="1400" b="1" dirty="0"/>
              <a:t> and care services for people in </a:t>
            </a:r>
            <a:r>
              <a:rPr lang="fr-FR" altLang="fr-FR" sz="1400" b="1" dirty="0" err="1"/>
              <a:t>vulnerable</a:t>
            </a:r>
            <a:r>
              <a:rPr lang="fr-FR" altLang="fr-FR" sz="1400" b="1" dirty="0"/>
              <a:t> situations</a:t>
            </a:r>
          </a:p>
          <a:p>
            <a:pPr marL="171450"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tab pos="5754688" algn="r"/>
              </a:tabLst>
            </a:pPr>
            <a:r>
              <a:rPr lang="fr-FR" altLang="fr-FR" sz="1400" b="1" dirty="0"/>
              <a:t>Comparative </a:t>
            </a:r>
            <a:r>
              <a:rPr lang="fr-FR" altLang="fr-FR" sz="1400" b="1" dirty="0" err="1"/>
              <a:t>effectiveness</a:t>
            </a:r>
            <a:r>
              <a:rPr lang="fr-FR" altLang="fr-FR" sz="1400" b="1" dirty="0"/>
              <a:t> </a:t>
            </a:r>
            <a:r>
              <a:rPr lang="fr-FR" altLang="fr-FR" sz="1400" b="1" dirty="0" err="1"/>
              <a:t>research</a:t>
            </a:r>
            <a:r>
              <a:rPr lang="fr-FR" altLang="fr-FR" sz="1400" b="1" dirty="0"/>
              <a:t> for </a:t>
            </a:r>
            <a:r>
              <a:rPr lang="fr-FR" altLang="fr-FR" sz="1400" b="1" dirty="0" err="1"/>
              <a:t>healthcare</a:t>
            </a:r>
            <a:r>
              <a:rPr lang="fr-FR" altLang="fr-FR" sz="1400" b="1" dirty="0"/>
              <a:t> interventions in areas of high public </a:t>
            </a:r>
            <a:r>
              <a:rPr lang="fr-FR" altLang="fr-FR" sz="1400" b="1" dirty="0" err="1"/>
              <a:t>health</a:t>
            </a:r>
            <a:r>
              <a:rPr lang="fr-FR" altLang="fr-FR" sz="1400" b="1" dirty="0"/>
              <a:t> </a:t>
            </a:r>
            <a:r>
              <a:rPr lang="fr-FR" altLang="fr-FR" sz="1400" b="1" dirty="0" err="1"/>
              <a:t>need</a:t>
            </a:r>
            <a:endParaRPr lang="fr-FR" altLang="fr-FR" sz="1400" b="1" dirty="0"/>
          </a:p>
        </p:txBody>
      </p:sp>
    </p:spTree>
    <p:extLst>
      <p:ext uri="{BB962C8B-B14F-4D97-AF65-F5344CB8AC3E}">
        <p14:creationId xmlns:p14="http://schemas.microsoft.com/office/powerpoint/2010/main" val="224681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1131590"/>
            <a:ext cx="8424000" cy="288032"/>
          </a:xfrm>
        </p:spPr>
        <p:txBody>
          <a:bodyPr/>
          <a:lstStyle/>
          <a:p>
            <a:r>
              <a:rPr lang="fr-FR" dirty="0" smtClean="0"/>
              <a:t>Les appels à composante SHS mineure</a:t>
            </a:r>
            <a:endParaRPr lang="fr-FR" dirty="0"/>
          </a:p>
        </p:txBody>
      </p:sp>
      <p:sp>
        <p:nvSpPr>
          <p:cNvPr id="4" name="Espace réservé du pied de page 3"/>
          <p:cNvSpPr>
            <a:spLocks noGrp="1"/>
          </p:cNvSpPr>
          <p:nvPr>
            <p:ph type="ftr" sz="quarter" idx="5"/>
          </p:nvPr>
        </p:nvSpPr>
        <p:spPr/>
        <p:txBody>
          <a:bodyPr/>
          <a:lstStyle/>
          <a:p>
            <a:endParaRPr lang="fr-FR"/>
          </a:p>
        </p:txBody>
      </p:sp>
      <p:sp>
        <p:nvSpPr>
          <p:cNvPr id="5" name="Espace réservé de la date 4"/>
          <p:cNvSpPr>
            <a:spLocks noGrp="1"/>
          </p:cNvSpPr>
          <p:nvPr>
            <p:ph type="dt" sz="half" idx="6"/>
          </p:nvPr>
        </p:nvSpPr>
        <p:spPr/>
        <p:txBody>
          <a:bodyPr/>
          <a:lstStyle/>
          <a:p>
            <a:fld id="{9714418C-F66F-48C5-B2E0-00B1A08C6B12}" type="datetime1">
              <a:rPr lang="en-US" smtClean="0"/>
              <a:t>12/15/2022</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13</a:t>
            </a:fld>
            <a:endParaRPr lang="fr-FR" spc="-5" dirty="0"/>
          </a:p>
        </p:txBody>
      </p:sp>
      <p:sp>
        <p:nvSpPr>
          <p:cNvPr id="7" name="Rectangle 1"/>
          <p:cNvSpPr>
            <a:spLocks noGrp="1" noChangeArrowheads="1"/>
          </p:cNvSpPr>
          <p:nvPr>
            <p:ph type="body" idx="1"/>
          </p:nvPr>
        </p:nvSpPr>
        <p:spPr bwMode="auto">
          <a:xfrm>
            <a:off x="360363" y="1419622"/>
            <a:ext cx="8405973" cy="3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171450" lvl="0" indent="-171450">
              <a:spcBef>
                <a:spcPts val="600"/>
              </a:spcBef>
              <a:buFont typeface="Arial" panose="020B0604020202020204" pitchFamily="34" charset="0"/>
              <a:buChar char="•"/>
            </a:pPr>
            <a:r>
              <a:rPr lang="fr-FR" altLang="fr-FR" sz="1400" b="1" dirty="0"/>
              <a:t>Evidence-</a:t>
            </a:r>
            <a:r>
              <a:rPr lang="fr-FR" altLang="fr-FR" sz="1400" b="1" dirty="0" err="1"/>
              <a:t>based</a:t>
            </a:r>
            <a:r>
              <a:rPr lang="fr-FR" altLang="fr-FR" sz="1400" b="1" dirty="0"/>
              <a:t> interventions for promotion of mental and </a:t>
            </a:r>
            <a:r>
              <a:rPr lang="fr-FR" altLang="fr-FR" sz="1400" b="1" dirty="0" err="1"/>
              <a:t>physical</a:t>
            </a:r>
            <a:r>
              <a:rPr lang="fr-FR" altLang="fr-FR" sz="1400" b="1" dirty="0"/>
              <a:t> </a:t>
            </a:r>
            <a:r>
              <a:rPr lang="fr-FR" altLang="fr-FR" sz="1400" b="1" dirty="0" err="1"/>
              <a:t>health</a:t>
            </a:r>
            <a:r>
              <a:rPr lang="fr-FR" altLang="fr-FR" sz="1400" b="1" dirty="0"/>
              <a:t> in </a:t>
            </a:r>
            <a:r>
              <a:rPr lang="fr-FR" altLang="fr-FR" sz="1400" b="1" dirty="0" err="1"/>
              <a:t>changing</a:t>
            </a:r>
            <a:r>
              <a:rPr lang="fr-FR" altLang="fr-FR" sz="1400" b="1" dirty="0"/>
              <a:t> </a:t>
            </a:r>
            <a:r>
              <a:rPr lang="fr-FR" altLang="fr-FR" sz="1400" b="1" dirty="0" err="1"/>
              <a:t>working</a:t>
            </a:r>
            <a:r>
              <a:rPr lang="fr-FR" altLang="fr-FR" sz="1400" b="1" dirty="0"/>
              <a:t> </a:t>
            </a:r>
            <a:r>
              <a:rPr lang="fr-FR" altLang="fr-FR" sz="1400" b="1" dirty="0" err="1"/>
              <a:t>environments</a:t>
            </a:r>
            <a:r>
              <a:rPr lang="fr-FR" altLang="fr-FR" sz="1400" b="1" dirty="0"/>
              <a:t> (post-</a:t>
            </a:r>
            <a:r>
              <a:rPr lang="fr-FR" altLang="fr-FR" sz="1400" b="1" dirty="0" err="1"/>
              <a:t>pandemic</a:t>
            </a:r>
            <a:r>
              <a:rPr lang="fr-FR" altLang="fr-FR" sz="1400" b="1" dirty="0"/>
              <a:t> </a:t>
            </a:r>
            <a:r>
              <a:rPr lang="fr-FR" altLang="fr-FR" sz="1400" b="1" dirty="0" err="1"/>
              <a:t>workplaces</a:t>
            </a:r>
            <a:r>
              <a:rPr lang="fr-FR" altLang="fr-FR" sz="1400" b="1" dirty="0"/>
              <a:t>)</a:t>
            </a:r>
          </a:p>
          <a:p>
            <a:pPr marL="171450" lvl="0" indent="-171450">
              <a:spcBef>
                <a:spcPts val="600"/>
              </a:spcBef>
              <a:buFont typeface="Arial" panose="020B0604020202020204" pitchFamily="34" charset="0"/>
              <a:buChar char="•"/>
            </a:pPr>
            <a:r>
              <a:rPr lang="fr-FR" altLang="fr-FR" sz="1400" b="1" dirty="0" err="1"/>
              <a:t>Health</a:t>
            </a:r>
            <a:r>
              <a:rPr lang="fr-FR" altLang="fr-FR" sz="1400" b="1" dirty="0"/>
              <a:t> impacts of endocrine-</a:t>
            </a:r>
            <a:r>
              <a:rPr lang="fr-FR" altLang="fr-FR" sz="1400" b="1" dirty="0" err="1"/>
              <a:t>disrupting</a:t>
            </a:r>
            <a:r>
              <a:rPr lang="fr-FR" altLang="fr-FR" sz="1400" b="1" dirty="0"/>
              <a:t> </a:t>
            </a:r>
            <a:r>
              <a:rPr lang="fr-FR" altLang="fr-FR" sz="1400" b="1" dirty="0" err="1"/>
              <a:t>chemicals</a:t>
            </a:r>
            <a:r>
              <a:rPr lang="fr-FR" altLang="fr-FR" sz="1400" b="1" dirty="0"/>
              <a:t>: </a:t>
            </a:r>
            <a:r>
              <a:rPr lang="fr-FR" altLang="fr-FR" sz="1400" b="1" dirty="0" err="1"/>
              <a:t>bridging</a:t>
            </a:r>
            <a:r>
              <a:rPr lang="fr-FR" altLang="fr-FR" sz="1400" b="1" dirty="0"/>
              <a:t> science-</a:t>
            </a:r>
            <a:r>
              <a:rPr lang="fr-FR" altLang="fr-FR" sz="1400" b="1" dirty="0" err="1"/>
              <a:t>policy</a:t>
            </a:r>
            <a:r>
              <a:rPr lang="fr-FR" altLang="fr-FR" sz="1400" b="1" dirty="0"/>
              <a:t> gaps by </a:t>
            </a:r>
            <a:r>
              <a:rPr lang="fr-FR" altLang="fr-FR" sz="1400" b="1" dirty="0" err="1"/>
              <a:t>addressing</a:t>
            </a:r>
            <a:r>
              <a:rPr lang="fr-FR" altLang="fr-FR" sz="1400" b="1" dirty="0"/>
              <a:t> persistent </a:t>
            </a:r>
            <a:r>
              <a:rPr lang="fr-FR" altLang="fr-FR" sz="1400" b="1" dirty="0" err="1"/>
              <a:t>scientific</a:t>
            </a:r>
            <a:r>
              <a:rPr lang="fr-FR" altLang="fr-FR" sz="1400" b="1" dirty="0"/>
              <a:t> </a:t>
            </a:r>
            <a:r>
              <a:rPr lang="fr-FR" altLang="fr-FR" sz="1400" b="1" dirty="0" err="1"/>
              <a:t>uncertainties</a:t>
            </a:r>
            <a:endParaRPr lang="fr-FR" altLang="fr-FR" sz="1400" b="1" dirty="0"/>
          </a:p>
          <a:p>
            <a:pPr marL="171450" lvl="0" indent="-171450">
              <a:spcBef>
                <a:spcPts val="600"/>
              </a:spcBef>
              <a:buFont typeface="Arial" panose="020B0604020202020204" pitchFamily="34" charset="0"/>
              <a:buChar char="•"/>
            </a:pPr>
            <a:r>
              <a:rPr lang="fr-FR" altLang="fr-FR" sz="1400" b="1" dirty="0"/>
              <a:t>The </a:t>
            </a:r>
            <a:r>
              <a:rPr lang="fr-FR" altLang="fr-FR" sz="1400" b="1" dirty="0" err="1"/>
              <a:t>role</a:t>
            </a:r>
            <a:r>
              <a:rPr lang="fr-FR" altLang="fr-FR" sz="1400" b="1" dirty="0"/>
              <a:t> of </a:t>
            </a:r>
            <a:r>
              <a:rPr lang="fr-FR" altLang="fr-FR" sz="1400" b="1" dirty="0" err="1"/>
              <a:t>environmental</a:t>
            </a:r>
            <a:r>
              <a:rPr lang="fr-FR" altLang="fr-FR" sz="1400" b="1" dirty="0"/>
              <a:t> pollution in non-communicable </a:t>
            </a:r>
            <a:r>
              <a:rPr lang="fr-FR" altLang="fr-FR" sz="1400" b="1" dirty="0" err="1"/>
              <a:t>diseases</a:t>
            </a:r>
            <a:r>
              <a:rPr lang="fr-FR" altLang="fr-FR" sz="1400" b="1" dirty="0"/>
              <a:t>: air, noise and light and </a:t>
            </a:r>
            <a:r>
              <a:rPr lang="fr-FR" altLang="fr-FR" sz="1400" b="1" dirty="0" err="1"/>
              <a:t>hazardous</a:t>
            </a:r>
            <a:r>
              <a:rPr lang="fr-FR" altLang="fr-FR" sz="1400" b="1" dirty="0"/>
              <a:t> </a:t>
            </a:r>
            <a:r>
              <a:rPr lang="fr-FR" altLang="fr-FR" sz="1400" b="1" dirty="0" err="1"/>
              <a:t>waste</a:t>
            </a:r>
            <a:r>
              <a:rPr lang="fr-FR" altLang="fr-FR" sz="1400" b="1" dirty="0"/>
              <a:t> pollution</a:t>
            </a:r>
          </a:p>
          <a:p>
            <a:pPr marL="171450" lvl="0" indent="-171450">
              <a:spcBef>
                <a:spcPts val="600"/>
              </a:spcBef>
              <a:buFont typeface="Arial" panose="020B0604020202020204" pitchFamily="34" charset="0"/>
              <a:buChar char="•"/>
            </a:pPr>
            <a:r>
              <a:rPr lang="fr-FR" altLang="fr-FR" sz="1400" b="1" dirty="0"/>
              <a:t>Interventions in city </a:t>
            </a:r>
            <a:r>
              <a:rPr lang="fr-FR" altLang="fr-FR" sz="1400" b="1" dirty="0" err="1"/>
              <a:t>environments</a:t>
            </a:r>
            <a:r>
              <a:rPr lang="fr-FR" altLang="fr-FR" sz="1400" b="1" dirty="0"/>
              <a:t> to </a:t>
            </a:r>
            <a:r>
              <a:rPr lang="fr-FR" altLang="fr-FR" sz="1400" b="1" dirty="0" err="1"/>
              <a:t>reduce</a:t>
            </a:r>
            <a:r>
              <a:rPr lang="fr-FR" altLang="fr-FR" sz="1400" b="1" dirty="0"/>
              <a:t> </a:t>
            </a:r>
            <a:r>
              <a:rPr lang="fr-FR" altLang="fr-FR" sz="1400" b="1" dirty="0" err="1"/>
              <a:t>risk</a:t>
            </a:r>
            <a:r>
              <a:rPr lang="fr-FR" altLang="fr-FR" sz="1400" b="1" dirty="0"/>
              <a:t> of non-communicable </a:t>
            </a:r>
            <a:r>
              <a:rPr lang="fr-FR" altLang="fr-FR" sz="1400" b="1" dirty="0" err="1"/>
              <a:t>disease</a:t>
            </a:r>
            <a:r>
              <a:rPr lang="fr-FR" altLang="fr-FR" sz="1400" b="1" dirty="0"/>
              <a:t> (Global Alliance for </a:t>
            </a:r>
            <a:r>
              <a:rPr lang="fr-FR" altLang="fr-FR" sz="1400" b="1" dirty="0" err="1"/>
              <a:t>Chronic</a:t>
            </a:r>
            <a:r>
              <a:rPr lang="fr-FR" altLang="fr-FR" sz="1400" b="1" dirty="0"/>
              <a:t> </a:t>
            </a:r>
            <a:r>
              <a:rPr lang="fr-FR" altLang="fr-FR" sz="1400" b="1" dirty="0" err="1"/>
              <a:t>Diseases</a:t>
            </a:r>
            <a:r>
              <a:rPr lang="fr-FR" altLang="fr-FR" sz="1400" b="1" dirty="0"/>
              <a:t> - GACD)</a:t>
            </a:r>
          </a:p>
        </p:txBody>
      </p:sp>
    </p:spTree>
    <p:extLst>
      <p:ext uri="{BB962C8B-B14F-4D97-AF65-F5344CB8AC3E}">
        <p14:creationId xmlns:p14="http://schemas.microsoft.com/office/powerpoint/2010/main" val="379136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Sciences Humaines et Sociales en Santé</a:t>
            </a:r>
            <a:endParaRPr lang="fr-FR" dirty="0"/>
          </a:p>
        </p:txBody>
      </p:sp>
      <p:sp>
        <p:nvSpPr>
          <p:cNvPr id="3" name="Espace réservé du texte 2"/>
          <p:cNvSpPr>
            <a:spLocks noGrp="1"/>
          </p:cNvSpPr>
          <p:nvPr>
            <p:ph type="body" idx="1"/>
          </p:nvPr>
        </p:nvSpPr>
        <p:spPr/>
        <p:txBody>
          <a:bodyPr/>
          <a:lstStyle/>
          <a:p>
            <a:r>
              <a:rPr lang="fr-FR" sz="1200" b="1" dirty="0"/>
              <a:t>Emmanuel </a:t>
            </a:r>
            <a:r>
              <a:rPr lang="fr-FR" sz="1200" b="1" dirty="0" smtClean="0"/>
              <a:t>Henry</a:t>
            </a:r>
          </a:p>
          <a:p>
            <a:r>
              <a:rPr lang="fr-FR" dirty="0" smtClean="0"/>
              <a:t>Directeur Adjoint Scientifique </a:t>
            </a:r>
            <a:r>
              <a:rPr lang="fr-FR" dirty="0"/>
              <a:t>de </a:t>
            </a:r>
            <a:r>
              <a:rPr lang="fr-FR" dirty="0" smtClean="0"/>
              <a:t>l’Institut Nationale des Sciences Humaines et Sociales (INSHS) </a:t>
            </a:r>
            <a:r>
              <a:rPr lang="fr-FR" dirty="0"/>
              <a:t>du </a:t>
            </a:r>
            <a:r>
              <a:rPr lang="fr-FR" dirty="0" smtClean="0"/>
              <a:t>CNRS</a:t>
            </a:r>
          </a:p>
          <a:p>
            <a:endParaRPr lang="fr-FR" dirty="0"/>
          </a:p>
          <a:p>
            <a:pPr>
              <a:spcAft>
                <a:spcPts val="0"/>
              </a:spcAft>
            </a:pPr>
            <a:r>
              <a:rPr lang="fr-FR" dirty="0" smtClean="0"/>
              <a:t>Retour d’expérience – Projets en cours du Défi Santé d’H2020</a:t>
            </a:r>
          </a:p>
          <a:p>
            <a:pPr>
              <a:spcAft>
                <a:spcPts val="0"/>
              </a:spcAft>
            </a:pPr>
            <a:endParaRPr lang="fr-FR" dirty="0"/>
          </a:p>
          <a:p>
            <a:pPr marL="171450" indent="-171450">
              <a:buFont typeface="Arial" panose="020B0604020202020204" pitchFamily="34" charset="0"/>
              <a:buChar char="•"/>
            </a:pPr>
            <a:r>
              <a:rPr lang="fr-FR" b="1" dirty="0" err="1" smtClean="0"/>
              <a:t>Tetiana</a:t>
            </a:r>
            <a:r>
              <a:rPr lang="fr-FR" b="1" dirty="0" smtClean="0"/>
              <a:t> Kwan-Tat</a:t>
            </a:r>
          </a:p>
          <a:p>
            <a:r>
              <a:rPr lang="fr-FR" dirty="0" smtClean="0"/>
              <a:t>Chargée de développement projet, CIRAD</a:t>
            </a:r>
          </a:p>
          <a:p>
            <a:r>
              <a:rPr lang="fr-FR" dirty="0" smtClean="0"/>
              <a:t>Projet : MOOD</a:t>
            </a:r>
          </a:p>
          <a:p>
            <a:endParaRPr lang="fr-FR" dirty="0" smtClean="0"/>
          </a:p>
          <a:p>
            <a:pPr marL="171450" indent="-171450">
              <a:buFont typeface="Arial" panose="020B0604020202020204" pitchFamily="34" charset="0"/>
              <a:buChar char="•"/>
            </a:pPr>
            <a:r>
              <a:rPr lang="fr-FR" b="1" dirty="0" smtClean="0"/>
              <a:t>Delphine </a:t>
            </a:r>
            <a:r>
              <a:rPr lang="fr-FR" b="1" dirty="0" err="1" smtClean="0"/>
              <a:t>Grynberg</a:t>
            </a:r>
            <a:endParaRPr lang="fr-FR" b="1" dirty="0" smtClean="0"/>
          </a:p>
          <a:p>
            <a:r>
              <a:rPr lang="fr-FR" dirty="0" smtClean="0"/>
              <a:t>Professeur, Université de Lille</a:t>
            </a:r>
          </a:p>
          <a:p>
            <a:r>
              <a:rPr lang="fr-FR" dirty="0" smtClean="0"/>
              <a:t>Projet FAIRE</a:t>
            </a:r>
            <a:endParaRPr lang="fr-FR" dirty="0"/>
          </a:p>
        </p:txBody>
      </p:sp>
      <p:sp>
        <p:nvSpPr>
          <p:cNvPr id="4" name="Espace réservé du pied de page 3"/>
          <p:cNvSpPr>
            <a:spLocks noGrp="1"/>
          </p:cNvSpPr>
          <p:nvPr>
            <p:ph type="ftr" sz="quarter" idx="5"/>
          </p:nvPr>
        </p:nvSpPr>
        <p:spPr/>
        <p:txBody>
          <a:bodyPr/>
          <a:lstStyle/>
          <a:p>
            <a:endParaRPr lang="fr-FR"/>
          </a:p>
        </p:txBody>
      </p:sp>
      <p:sp>
        <p:nvSpPr>
          <p:cNvPr id="5" name="Espace réservé de la date 4"/>
          <p:cNvSpPr>
            <a:spLocks noGrp="1"/>
          </p:cNvSpPr>
          <p:nvPr>
            <p:ph type="dt" sz="half" idx="6"/>
          </p:nvPr>
        </p:nvSpPr>
        <p:spPr/>
        <p:txBody>
          <a:bodyPr/>
          <a:lstStyle/>
          <a:p>
            <a:fld id="{6C2DC786-4200-4477-A5DD-5FF201A7D042}" type="datetime1">
              <a:rPr lang="en-US" smtClean="0"/>
              <a:t>12/15/2022</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14</a:t>
            </a:fld>
            <a:endParaRPr lang="fr-FR" spc="-5" dirty="0"/>
          </a:p>
        </p:txBody>
      </p:sp>
    </p:spTree>
    <p:extLst>
      <p:ext uri="{BB962C8B-B14F-4D97-AF65-F5344CB8AC3E}">
        <p14:creationId xmlns:p14="http://schemas.microsoft.com/office/powerpoint/2010/main" val="359332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fr-FR" sz="1200" b="1" dirty="0"/>
              <a:t>Emmanuel Henry</a:t>
            </a:r>
          </a:p>
          <a:p>
            <a:r>
              <a:rPr lang="fr-FR" dirty="0"/>
              <a:t>Directeur Adjoint Scientifique de l’Institut </a:t>
            </a:r>
            <a:r>
              <a:rPr lang="fr-FR" dirty="0" smtClean="0"/>
              <a:t>National </a:t>
            </a:r>
            <a:r>
              <a:rPr lang="fr-FR" dirty="0"/>
              <a:t>des Sciences Humaines et Sociales (INSHS) du </a:t>
            </a:r>
            <a:r>
              <a:rPr lang="fr-FR" dirty="0" smtClean="0"/>
              <a:t>CNRS</a:t>
            </a:r>
          </a:p>
          <a:p>
            <a:endParaRPr lang="fr-FR" dirty="0"/>
          </a:p>
          <a:p>
            <a:r>
              <a:rPr lang="fr-FR" u="sng" dirty="0" smtClean="0"/>
              <a:t>Commentaire général : </a:t>
            </a:r>
          </a:p>
          <a:p>
            <a:r>
              <a:rPr lang="fr-FR" b="1" dirty="0">
                <a:solidFill>
                  <a:srgbClr val="00B050"/>
                </a:solidFill>
              </a:rPr>
              <a:t>Intégrer les SHS assez tôt dans la définition du projet </a:t>
            </a:r>
            <a:r>
              <a:rPr lang="fr-FR" dirty="0"/>
              <a:t>et pas seulement à la fin pour les questions d’acceptabilité de nouvelles solutions ou technologies de santé.</a:t>
            </a:r>
          </a:p>
          <a:p>
            <a:r>
              <a:rPr lang="fr-FR" dirty="0"/>
              <a:t>Il faut qu’ils participent à la définition du questionnement scientifique en amont, tel qu’il est formulé </a:t>
            </a:r>
            <a:r>
              <a:rPr lang="fr-FR" dirty="0" smtClean="0"/>
              <a:t>par </a:t>
            </a:r>
            <a:r>
              <a:rPr lang="fr-FR" dirty="0"/>
              <a:t>les porteurs du projet</a:t>
            </a:r>
          </a:p>
          <a:p>
            <a:r>
              <a:rPr lang="fr-FR" dirty="0"/>
              <a:t>Il faut une cohésion et une discussion en amont entre les scientifiques issues des SHS et les autres scientifiques pour que le projet soit bien évalué</a:t>
            </a:r>
          </a:p>
          <a:p>
            <a:endParaRPr lang="fr-FR" dirty="0"/>
          </a:p>
        </p:txBody>
      </p:sp>
      <p:sp>
        <p:nvSpPr>
          <p:cNvPr id="4" name="Espace réservé du pied de page 3"/>
          <p:cNvSpPr>
            <a:spLocks noGrp="1"/>
          </p:cNvSpPr>
          <p:nvPr>
            <p:ph type="ftr" sz="quarter" idx="5"/>
          </p:nvPr>
        </p:nvSpPr>
        <p:spPr/>
        <p:txBody>
          <a:bodyPr/>
          <a:lstStyle/>
          <a:p>
            <a:endParaRPr lang="fr-FR"/>
          </a:p>
        </p:txBody>
      </p:sp>
      <p:sp>
        <p:nvSpPr>
          <p:cNvPr id="5" name="Espace réservé de la date 4"/>
          <p:cNvSpPr>
            <a:spLocks noGrp="1"/>
          </p:cNvSpPr>
          <p:nvPr>
            <p:ph type="dt" sz="half" idx="6"/>
          </p:nvPr>
        </p:nvSpPr>
        <p:spPr/>
        <p:txBody>
          <a:bodyPr/>
          <a:lstStyle/>
          <a:p>
            <a:fld id="{C7A88D8A-5B4B-4641-9447-5626ADD3296E}" type="datetime1">
              <a:rPr lang="en-US" smtClean="0"/>
              <a:t>12/15/2022</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15</a:t>
            </a:fld>
            <a:endParaRPr lang="fr-FR" spc="-5" dirty="0"/>
          </a:p>
        </p:txBody>
      </p:sp>
      <p:sp>
        <p:nvSpPr>
          <p:cNvPr id="8" name="Titre 1"/>
          <p:cNvSpPr>
            <a:spLocks noGrp="1"/>
          </p:cNvSpPr>
          <p:nvPr>
            <p:ph type="title"/>
          </p:nvPr>
        </p:nvSpPr>
        <p:spPr>
          <a:xfrm>
            <a:off x="359999" y="1131590"/>
            <a:ext cx="8424000" cy="720000"/>
          </a:xfrm>
        </p:spPr>
        <p:txBody>
          <a:bodyPr/>
          <a:lstStyle/>
          <a:p>
            <a:r>
              <a:rPr lang="fr-FR" dirty="0" smtClean="0"/>
              <a:t>Les Sciences Humaines et Sociales en Santé</a:t>
            </a:r>
            <a:endParaRPr lang="fr-FR" dirty="0"/>
          </a:p>
        </p:txBody>
      </p:sp>
    </p:spTree>
    <p:extLst>
      <p:ext uri="{BB962C8B-B14F-4D97-AF65-F5344CB8AC3E}">
        <p14:creationId xmlns:p14="http://schemas.microsoft.com/office/powerpoint/2010/main" val="288659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200" b="1" dirty="0"/>
              <a:t>Pluralité de disciplines dans les sciences humaines et sociales </a:t>
            </a:r>
            <a:r>
              <a:rPr lang="fr-FR" sz="1200" b="1" dirty="0" smtClean="0"/>
              <a:t>:</a:t>
            </a:r>
          </a:p>
          <a:p>
            <a:pPr algn="just"/>
            <a:endParaRPr lang="fr-FR" sz="1200" dirty="0"/>
          </a:p>
          <a:p>
            <a:pPr algn="just"/>
            <a:r>
              <a:rPr lang="fr-FR" sz="1200" u="sng" dirty="0"/>
              <a:t>Histoire</a:t>
            </a:r>
            <a:r>
              <a:rPr lang="fr-FR" sz="1200" dirty="0"/>
              <a:t> : mise en perspective de la façon dont un problème scientifique/médical est posé, ou dont la façon dont la définition d’une maladie est unanimement acceptée parmi les spécialistes ou non </a:t>
            </a:r>
          </a:p>
          <a:p>
            <a:pPr algn="just"/>
            <a:r>
              <a:rPr lang="fr-FR" sz="1200" dirty="0"/>
              <a:t>Avoir un peu de recul historique peut permettre de poser différemment la question, de s’interroger sur </a:t>
            </a:r>
            <a:r>
              <a:rPr lang="fr-FR" sz="1200" dirty="0" smtClean="0"/>
              <a:t>la manière dont ce </a:t>
            </a:r>
            <a:r>
              <a:rPr lang="fr-FR" sz="1200" dirty="0"/>
              <a:t>consensus scientifique s’est construit</a:t>
            </a:r>
          </a:p>
          <a:p>
            <a:pPr algn="just"/>
            <a:r>
              <a:rPr lang="fr-FR" sz="1200" u="sng" dirty="0"/>
              <a:t>Sociologie et histoire des sciences et histoire de la médecine</a:t>
            </a:r>
            <a:r>
              <a:rPr lang="fr-FR" sz="1200" dirty="0"/>
              <a:t> : mise en miroir des approches développées par les médecins ou les acteurs qui sont sur le terrain</a:t>
            </a:r>
          </a:p>
          <a:p>
            <a:pPr algn="just"/>
            <a:r>
              <a:rPr lang="fr-FR" sz="1200" u="sng" dirty="0"/>
              <a:t>Philosophie</a:t>
            </a:r>
            <a:r>
              <a:rPr lang="fr-FR" sz="1200" dirty="0"/>
              <a:t> : par exemple philosophie de l’éthique de la décision, comment on encadre les décisions dans les moments délicats (fin de vie, traitement difficiles), aide à poser différemment les questions</a:t>
            </a:r>
          </a:p>
          <a:p>
            <a:pPr algn="just"/>
            <a:r>
              <a:rPr lang="fr-FR" sz="1200" u="sng" dirty="0"/>
              <a:t>Science du droit et </a:t>
            </a:r>
            <a:r>
              <a:rPr lang="fr-FR" sz="1200" u="sng" dirty="0" smtClean="0"/>
              <a:t>sciences juridiques</a:t>
            </a:r>
            <a:r>
              <a:rPr lang="fr-FR" sz="1200" dirty="0"/>
              <a:t> : aide à poser les règles juridiques qui encadre les activités médicales et le travail de l’hôpital</a:t>
            </a:r>
          </a:p>
          <a:p>
            <a:pPr algn="just"/>
            <a:r>
              <a:rPr lang="fr-FR" sz="1200" u="sng" dirty="0"/>
              <a:t>Economie et gestion de la santé</a:t>
            </a:r>
            <a:r>
              <a:rPr lang="fr-FR" sz="1200" dirty="0"/>
              <a:t> : mesure l’impact du travail ou du chômage sur l’état de santé, et qui s’intéressent sous l’angle de la gestion aux transformations de l’organisation du système de soin, des hôpitaux, le changement dans les systèmes des tarifications des activités</a:t>
            </a:r>
            <a:r>
              <a:rPr lang="fr-FR" sz="1200" dirty="0" smtClean="0"/>
              <a:t>.</a:t>
            </a:r>
            <a:endParaRPr lang="fr-FR" sz="1200" dirty="0"/>
          </a:p>
        </p:txBody>
      </p:sp>
      <p:sp>
        <p:nvSpPr>
          <p:cNvPr id="4" name="Espace réservé du pied de page 3"/>
          <p:cNvSpPr>
            <a:spLocks noGrp="1"/>
          </p:cNvSpPr>
          <p:nvPr>
            <p:ph type="ftr" sz="quarter" idx="5"/>
          </p:nvPr>
        </p:nvSpPr>
        <p:spPr/>
        <p:txBody>
          <a:bodyPr/>
          <a:lstStyle/>
          <a:p>
            <a:endParaRPr lang="fr-FR" dirty="0"/>
          </a:p>
        </p:txBody>
      </p:sp>
      <p:sp>
        <p:nvSpPr>
          <p:cNvPr id="5" name="Espace réservé de la date 4"/>
          <p:cNvSpPr>
            <a:spLocks noGrp="1"/>
          </p:cNvSpPr>
          <p:nvPr>
            <p:ph type="dt" sz="half" idx="6"/>
          </p:nvPr>
        </p:nvSpPr>
        <p:spPr/>
        <p:txBody>
          <a:bodyPr/>
          <a:lstStyle/>
          <a:p>
            <a:fld id="{A0534699-A2F2-4322-999D-B1EA3E1D3D19}" type="datetime1">
              <a:rPr lang="en-US" smtClean="0"/>
              <a:t>12/15/2022</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16</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smtClean="0">
                <a:solidFill>
                  <a:schemeClr val="tx2"/>
                </a:solidFill>
                <a:latin typeface="Calibri" panose="020F0502020204030204" pitchFamily="34" charset="0"/>
                <a:cs typeface="Calibri" panose="020F0502020204030204" pitchFamily="34" charset="0"/>
              </a:rPr>
              <a:t>Les SHS en santé</a:t>
            </a:r>
            <a:endParaRPr lang="fr-FR" sz="3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4066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200" b="1" dirty="0"/>
              <a:t>Pluralité de disciplines dans les sciences humaines et sociales :</a:t>
            </a:r>
            <a:endParaRPr lang="fr-FR" sz="1200" dirty="0"/>
          </a:p>
          <a:p>
            <a:pPr algn="just"/>
            <a:endParaRPr lang="fr-FR" sz="1200" u="sng" dirty="0" smtClean="0"/>
          </a:p>
          <a:p>
            <a:pPr algn="just"/>
            <a:r>
              <a:rPr lang="fr-FR" sz="1200" u="sng" dirty="0" smtClean="0"/>
              <a:t>Anthropologie</a:t>
            </a:r>
            <a:r>
              <a:rPr lang="fr-FR" sz="1200" u="sng" dirty="0"/>
              <a:t> </a:t>
            </a:r>
            <a:r>
              <a:rPr lang="fr-FR" sz="1200" dirty="0"/>
              <a:t>: Très mobilisée dans toutes les problématiques autour de la santé mondiale, accompagne des programmes dans différents pays du sud notamment</a:t>
            </a:r>
          </a:p>
          <a:p>
            <a:pPr algn="just"/>
            <a:r>
              <a:rPr lang="fr-FR" sz="1200" u="sng" dirty="0"/>
              <a:t>Géographie </a:t>
            </a:r>
            <a:r>
              <a:rPr lang="fr-FR" sz="1200" dirty="0"/>
              <a:t>: S’intéresse aux inégalités territoriales de santé, sous l’angle de l’accès au soin mais aussi plus généralement sous l’influence de certaines pollutions ou évènements particuliers</a:t>
            </a:r>
          </a:p>
          <a:p>
            <a:pPr algn="just"/>
            <a:r>
              <a:rPr lang="fr-FR" sz="1200" u="sng" dirty="0"/>
              <a:t>Sciences politiques</a:t>
            </a:r>
            <a:r>
              <a:rPr lang="fr-FR" sz="1200" dirty="0"/>
              <a:t> : angle des politiques publiques de santé, à la fois côté conception et processus de décision et également côté évaluation des politiques publique et leur effet. Approche comparée de systèmes de santé</a:t>
            </a:r>
          </a:p>
        </p:txBody>
      </p:sp>
      <p:sp>
        <p:nvSpPr>
          <p:cNvPr id="4" name="Espace réservé du pied de page 3"/>
          <p:cNvSpPr>
            <a:spLocks noGrp="1"/>
          </p:cNvSpPr>
          <p:nvPr>
            <p:ph type="ftr" sz="quarter" idx="5"/>
          </p:nvPr>
        </p:nvSpPr>
        <p:spPr/>
        <p:txBody>
          <a:bodyPr/>
          <a:lstStyle/>
          <a:p>
            <a:endParaRPr lang="fr-FR" dirty="0"/>
          </a:p>
        </p:txBody>
      </p:sp>
      <p:sp>
        <p:nvSpPr>
          <p:cNvPr id="5" name="Espace réservé de la date 4"/>
          <p:cNvSpPr>
            <a:spLocks noGrp="1"/>
          </p:cNvSpPr>
          <p:nvPr>
            <p:ph type="dt" sz="half" idx="6"/>
          </p:nvPr>
        </p:nvSpPr>
        <p:spPr/>
        <p:txBody>
          <a:bodyPr/>
          <a:lstStyle/>
          <a:p>
            <a:fld id="{A0534699-A2F2-4322-999D-B1EA3E1D3D19}" type="datetime1">
              <a:rPr lang="en-US" smtClean="0"/>
              <a:t>12/15/2022</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17</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smtClean="0">
                <a:solidFill>
                  <a:schemeClr val="tx2"/>
                </a:solidFill>
                <a:latin typeface="Calibri" panose="020F0502020204030204" pitchFamily="34" charset="0"/>
                <a:cs typeface="Calibri" panose="020F0502020204030204" pitchFamily="34" charset="0"/>
              </a:rPr>
              <a:t>Les SHS en santé</a:t>
            </a:r>
            <a:endParaRPr lang="fr-FR" sz="3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558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200" b="1" dirty="0"/>
              <a:t>Différentes thématiques </a:t>
            </a:r>
            <a:endParaRPr lang="fr-FR" sz="1200" b="1" dirty="0" smtClean="0"/>
          </a:p>
          <a:p>
            <a:pPr algn="just"/>
            <a:endParaRPr lang="fr-FR" sz="1200" dirty="0"/>
          </a:p>
          <a:p>
            <a:pPr marL="171450" indent="-171450" algn="just">
              <a:buFont typeface="Wingdings" panose="05000000000000000000" pitchFamily="2" charset="2"/>
              <a:buChar char="ü"/>
            </a:pPr>
            <a:r>
              <a:rPr lang="fr-FR" sz="1200" dirty="0"/>
              <a:t>Participation des usagers, des patients et de leurs familles, à la fois au système de soin et à la recherche : rôle des associations de patients dans la participation aux protocoles de soin mais aussi de recherche au sein des hôpitaux et dans l’information</a:t>
            </a:r>
          </a:p>
          <a:p>
            <a:pPr marL="171450" indent="-171450" algn="just">
              <a:buFont typeface="Wingdings" panose="05000000000000000000" pitchFamily="2" charset="2"/>
              <a:buChar char="ü"/>
            </a:pPr>
            <a:r>
              <a:rPr lang="fr-FR" sz="1200" dirty="0"/>
              <a:t>Recherche autour des enjeux sociaux des technologies biomédicales (imagerie, génétique, etc.), au-delà de la question de leur acceptabilité, réflexion sur comment ils transforment la relation patient/médecin, comment la technicisation de l’hôpital induit toute une transformation de la prise en charge du patient </a:t>
            </a:r>
          </a:p>
          <a:p>
            <a:pPr marL="171450" indent="-171450" algn="just">
              <a:buFont typeface="Wingdings" panose="05000000000000000000" pitchFamily="2" charset="2"/>
              <a:buChar char="ü"/>
            </a:pPr>
            <a:r>
              <a:rPr lang="fr-FR" sz="1200" dirty="0"/>
              <a:t>Question sur les données de santé issues des institutions en France (exemple sécurité sociale, SNDS, etc…) : enjeux juridiques, économiques et socio-politiques à interroger</a:t>
            </a:r>
          </a:p>
          <a:p>
            <a:pPr marL="171450" indent="-171450" algn="just">
              <a:buFont typeface="Wingdings" panose="05000000000000000000" pitchFamily="2" charset="2"/>
              <a:buChar char="ü"/>
            </a:pPr>
            <a:r>
              <a:rPr lang="fr-FR" sz="1200" dirty="0"/>
              <a:t>Hôpital en tant qu’organisation : rapport médecin/patient, transformation des conditions et de l’organisation de travail (ente différents métiers de la santé), évolution démographique et sociale dans les organisations de santé (lien et coordination entre hôpital et médecine de ville), organisation des filières de soins</a:t>
            </a:r>
          </a:p>
          <a:p>
            <a:pPr marL="171450" indent="-171450" algn="just">
              <a:buFont typeface="Wingdings" panose="05000000000000000000" pitchFamily="2" charset="2"/>
              <a:buChar char="ü"/>
            </a:pPr>
            <a:r>
              <a:rPr lang="fr-FR" sz="1200" dirty="0"/>
              <a:t>Intégration des politiques de santé dans l’ensemble des politiques sociales </a:t>
            </a:r>
          </a:p>
          <a:p>
            <a:pPr marL="171450" indent="-171450" algn="just">
              <a:buFont typeface="Wingdings" panose="05000000000000000000" pitchFamily="2" charset="2"/>
              <a:buChar char="ü"/>
            </a:pPr>
            <a:r>
              <a:rPr lang="fr-FR" sz="1200" dirty="0"/>
              <a:t>Enjeux de santé environnementale : inégalité d’exposition et sanitaire injustice environnementale</a:t>
            </a:r>
            <a:endParaRPr lang="fr-FR" sz="1600" dirty="0"/>
          </a:p>
        </p:txBody>
      </p:sp>
      <p:sp>
        <p:nvSpPr>
          <p:cNvPr id="4" name="Espace réservé du pied de page 3"/>
          <p:cNvSpPr>
            <a:spLocks noGrp="1"/>
          </p:cNvSpPr>
          <p:nvPr>
            <p:ph type="ftr" sz="quarter" idx="5"/>
          </p:nvPr>
        </p:nvSpPr>
        <p:spPr/>
        <p:txBody>
          <a:bodyPr/>
          <a:lstStyle/>
          <a:p>
            <a:endParaRPr lang="fr-FR" dirty="0"/>
          </a:p>
        </p:txBody>
      </p:sp>
      <p:sp>
        <p:nvSpPr>
          <p:cNvPr id="5" name="Espace réservé de la date 4"/>
          <p:cNvSpPr>
            <a:spLocks noGrp="1"/>
          </p:cNvSpPr>
          <p:nvPr>
            <p:ph type="dt" sz="half" idx="6"/>
          </p:nvPr>
        </p:nvSpPr>
        <p:spPr/>
        <p:txBody>
          <a:bodyPr/>
          <a:lstStyle/>
          <a:p>
            <a:fld id="{A0534699-A2F2-4322-999D-B1EA3E1D3D19}" type="datetime1">
              <a:rPr lang="en-US" smtClean="0"/>
              <a:t>12/15/2022</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18</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smtClean="0">
                <a:solidFill>
                  <a:schemeClr val="tx2"/>
                </a:solidFill>
                <a:latin typeface="Calibri" panose="020F0502020204030204" pitchFamily="34" charset="0"/>
                <a:cs typeface="Calibri" panose="020F0502020204030204" pitchFamily="34" charset="0"/>
              </a:rPr>
              <a:t>Les SHS en santé</a:t>
            </a:r>
            <a:endParaRPr lang="fr-FR" sz="3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455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59" t="2889" r="-159" b="23795"/>
          <a:stretch/>
        </p:blipFill>
        <p:spPr>
          <a:xfrm>
            <a:off x="2838769" y="2277509"/>
            <a:ext cx="1080000" cy="1080000"/>
          </a:xfrm>
          <a:prstGeom prst="ellipse">
            <a:avLst/>
          </a:prstGeom>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6136" t="-191" r="1844" b="18755"/>
          <a:stretch/>
        </p:blipFill>
        <p:spPr>
          <a:xfrm>
            <a:off x="4932040" y="2269654"/>
            <a:ext cx="1080000" cy="1080000"/>
          </a:xfrm>
          <a:prstGeom prst="ellipse">
            <a:avLst/>
          </a:prstGeom>
        </p:spPr>
      </p:pic>
      <p:pic>
        <p:nvPicPr>
          <p:cNvPr id="7" name="Image 6">
            <a:extLst>
              <a:ext uri="{FF2B5EF4-FFF2-40B4-BE49-F238E27FC236}">
                <a16:creationId xmlns:a16="http://schemas.microsoft.com/office/drawing/2014/main" id="{CD64A772-B883-7745-BCD4-C1714CC855F1}"/>
              </a:ext>
            </a:extLst>
          </p:cNvPr>
          <p:cNvPicPr>
            <a:picLocks noChangeAspect="1"/>
          </p:cNvPicPr>
          <p:nvPr/>
        </p:nvPicPr>
        <p:blipFill rotWithShape="1">
          <a:blip r:embed="rId5"/>
          <a:srcRect/>
          <a:stretch/>
        </p:blipFill>
        <p:spPr>
          <a:xfrm>
            <a:off x="704157" y="2269654"/>
            <a:ext cx="1080000" cy="1080000"/>
          </a:xfrm>
          <a:prstGeom prst="ellipse">
            <a:avLst/>
          </a:prstGeom>
        </p:spPr>
      </p:pic>
      <p:sp>
        <p:nvSpPr>
          <p:cNvPr id="3" name="Rectangle 2">
            <a:extLst>
              <a:ext uri="{FF2B5EF4-FFF2-40B4-BE49-F238E27FC236}">
                <a16:creationId xmlns:a16="http://schemas.microsoft.com/office/drawing/2014/main" id="{8E6E0E0E-44B9-154A-B9DD-A1A73FC74D23}"/>
              </a:ext>
            </a:extLst>
          </p:cNvPr>
          <p:cNvSpPr/>
          <p:nvPr/>
        </p:nvSpPr>
        <p:spPr>
          <a:xfrm>
            <a:off x="1851892" y="3811120"/>
            <a:ext cx="5907764" cy="923330"/>
          </a:xfrm>
          <a:prstGeom prst="rect">
            <a:avLst/>
          </a:prstGeom>
        </p:spPr>
        <p:txBody>
          <a:bodyPr wrap="square">
            <a:spAutoFit/>
          </a:bodyPr>
          <a:lstStyle/>
          <a:p>
            <a:pPr defTabSz="914243"/>
            <a:r>
              <a:rPr lang="en-GB" u="sng" dirty="0" smtClean="0">
                <a:latin typeface="Calibri" panose="020F0502020204030204" pitchFamily="34" charset="0"/>
                <a:cs typeface="Calibri" panose="020F0502020204030204" pitchFamily="34" charset="0"/>
                <a:hlinkClick r:id="rId6"/>
              </a:rPr>
              <a:t>Nous </a:t>
            </a:r>
            <a:r>
              <a:rPr lang="en-GB" u="sng" dirty="0" err="1" smtClean="0">
                <a:latin typeface="Calibri" panose="020F0502020204030204" pitchFamily="34" charset="0"/>
                <a:cs typeface="Calibri" panose="020F0502020204030204" pitchFamily="34" charset="0"/>
                <a:hlinkClick r:id="rId6"/>
              </a:rPr>
              <a:t>contacter</a:t>
            </a:r>
            <a:r>
              <a:rPr lang="en-GB" u="sng" dirty="0" smtClean="0">
                <a:latin typeface="Calibri" panose="020F0502020204030204" pitchFamily="34" charset="0"/>
                <a:cs typeface="Calibri" panose="020F0502020204030204" pitchFamily="34" charset="0"/>
                <a:hlinkClick r:id="rId6"/>
              </a:rPr>
              <a:t> : pcn-sante@recherche.gouv.fr</a:t>
            </a:r>
            <a:endParaRPr lang="en-GB" u="sng" dirty="0">
              <a:latin typeface="Calibri" panose="020F0502020204030204" pitchFamily="34" charset="0"/>
              <a:cs typeface="Calibri" panose="020F0502020204030204" pitchFamily="34" charset="0"/>
            </a:endParaRPr>
          </a:p>
          <a:p>
            <a:pPr defTabSz="914243"/>
            <a:r>
              <a:rPr lang="fr-FR" u="sng" dirty="0">
                <a:latin typeface="Calibri" panose="020F0502020204030204" pitchFamily="34" charset="0"/>
                <a:cs typeface="Calibri" panose="020F0502020204030204" pitchFamily="34" charset="0"/>
                <a:hlinkClick r:id="rId7"/>
              </a:rPr>
              <a:t>Nous suivre </a:t>
            </a:r>
            <a:r>
              <a:rPr lang="fr-FR" u="sng" dirty="0" smtClean="0">
                <a:latin typeface="Calibri" panose="020F0502020204030204" pitchFamily="34" charset="0"/>
                <a:cs typeface="Calibri" panose="020F0502020204030204" pitchFamily="34" charset="0"/>
                <a:hlinkClick r:id="rId7"/>
              </a:rPr>
              <a:t>: </a:t>
            </a:r>
            <a:r>
              <a:rPr lang="fr-FR" u="sng" dirty="0">
                <a:latin typeface="Calibri" panose="020F0502020204030204" pitchFamily="34" charset="0"/>
                <a:cs typeface="Calibri" panose="020F0502020204030204" pitchFamily="34" charset="0"/>
                <a:hlinkClick r:id="rId7"/>
              </a:rPr>
              <a:t>LinkedIn</a:t>
            </a:r>
            <a:endParaRPr lang="fr-FR" u="sng" dirty="0">
              <a:latin typeface="Calibri" panose="020F0502020204030204" pitchFamily="34" charset="0"/>
              <a:cs typeface="Calibri" panose="020F0502020204030204" pitchFamily="34" charset="0"/>
            </a:endParaRPr>
          </a:p>
          <a:p>
            <a:pPr defTabSz="914243"/>
            <a:r>
              <a:rPr lang="fr-FR" dirty="0" smtClean="0">
                <a:solidFill>
                  <a:prstClr val="black"/>
                </a:solidFill>
                <a:latin typeface="Calibri" panose="020F0502020204030204" pitchFamily="34" charset="0"/>
                <a:cs typeface="Calibri" panose="020F0502020204030204" pitchFamily="34" charset="0"/>
                <a:hlinkClick r:id="rId8"/>
              </a:rPr>
              <a:t>Liste de diffusion</a:t>
            </a:r>
            <a:endParaRPr lang="fr-FR" dirty="0">
              <a:solidFill>
                <a:prstClr val="black"/>
              </a:solidFill>
              <a:latin typeface="Calibri" panose="020F0502020204030204" pitchFamily="34" charset="0"/>
              <a:cs typeface="Calibri" panose="020F0502020204030204" pitchFamily="34" charset="0"/>
            </a:endParaRPr>
          </a:p>
        </p:txBody>
      </p:sp>
      <p:pic>
        <p:nvPicPr>
          <p:cNvPr id="11" name="Image 10"/>
          <p:cNvPicPr>
            <a:picLocks noChangeAspect="1"/>
          </p:cNvPicPr>
          <p:nvPr/>
        </p:nvPicPr>
        <p:blipFill rotWithShape="1">
          <a:blip r:embed="rId9" cstate="hqprint">
            <a:extLst>
              <a:ext uri="{28A0092B-C50C-407E-A947-70E740481C1C}">
                <a14:useLocalDpi xmlns:a14="http://schemas.microsoft.com/office/drawing/2010/main" val="0"/>
              </a:ext>
            </a:extLst>
          </a:blip>
          <a:srcRect l="17780" t="-3200" r="15554" b="3200"/>
          <a:stretch/>
        </p:blipFill>
        <p:spPr>
          <a:xfrm>
            <a:off x="683568" y="1025018"/>
            <a:ext cx="1080000" cy="1080000"/>
          </a:xfrm>
          <a:prstGeom prst="ellipse">
            <a:avLst/>
          </a:prstGeom>
        </p:spPr>
      </p:pic>
      <p:sp>
        <p:nvSpPr>
          <p:cNvPr id="14" name="Rectangle 13">
            <a:extLst>
              <a:ext uri="{FF2B5EF4-FFF2-40B4-BE49-F238E27FC236}">
                <a16:creationId xmlns:a16="http://schemas.microsoft.com/office/drawing/2014/main" id="{CA1A9EC7-9C39-1E51-8F89-E60540851E3F}"/>
              </a:ext>
            </a:extLst>
          </p:cNvPr>
          <p:cNvSpPr/>
          <p:nvPr/>
        </p:nvSpPr>
        <p:spPr>
          <a:xfrm>
            <a:off x="1915923" y="1195686"/>
            <a:ext cx="4572000" cy="738664"/>
          </a:xfrm>
          <a:prstGeom prst="rect">
            <a:avLst/>
          </a:prstGeom>
        </p:spPr>
        <p:txBody>
          <a:bodyPr>
            <a:spAutoFit/>
          </a:bodyPr>
          <a:lstStyle/>
          <a:p>
            <a:pPr defTabSz="914378">
              <a:defRPr/>
            </a:pPr>
            <a:r>
              <a:rPr lang="fr-FR" sz="1400" b="1" spc="-5" dirty="0">
                <a:solidFill>
                  <a:prstClr val="black"/>
                </a:solidFill>
                <a:latin typeface="Calibri" panose="020F0502020204030204" pitchFamily="34" charset="0"/>
                <a:cs typeface="Calibri" panose="020F0502020204030204" pitchFamily="34" charset="0"/>
              </a:rPr>
              <a:t>Virginie Sivan, </a:t>
            </a:r>
            <a:r>
              <a:rPr lang="fr-FR" sz="1400" b="1" dirty="0">
                <a:solidFill>
                  <a:prstClr val="black"/>
                </a:solidFill>
                <a:latin typeface="Calibri" panose="020F0502020204030204" pitchFamily="34" charset="0"/>
                <a:cs typeface="Calibri" panose="020F0502020204030204" pitchFamily="34" charset="0"/>
              </a:rPr>
              <a:t>MESRI</a:t>
            </a:r>
          </a:p>
          <a:p>
            <a:pPr defTabSz="914378">
              <a:defRPr/>
            </a:pPr>
            <a:r>
              <a:rPr lang="fr-FR" sz="1400" spc="-5" dirty="0">
                <a:solidFill>
                  <a:prstClr val="black"/>
                </a:solidFill>
                <a:uFill>
                  <a:solidFill>
                    <a:srgbClr val="000000"/>
                  </a:solidFill>
                </a:uFill>
                <a:latin typeface="Calibri" panose="020F0502020204030204" pitchFamily="34" charset="0"/>
                <a:cs typeface="Calibri" panose="020F0502020204030204" pitchFamily="34" charset="0"/>
              </a:rPr>
              <a:t>Coordination PCN et</a:t>
            </a:r>
            <a:r>
              <a:rPr lang="fr-FR" sz="1400" spc="-20" dirty="0">
                <a:solidFill>
                  <a:prstClr val="black"/>
                </a:solidFill>
                <a:uFill>
                  <a:solidFill>
                    <a:srgbClr val="000000"/>
                  </a:solidFill>
                </a:uFill>
                <a:latin typeface="Calibri" panose="020F0502020204030204" pitchFamily="34" charset="0"/>
                <a:cs typeface="Calibri" panose="020F0502020204030204" pitchFamily="34" charset="0"/>
              </a:rPr>
              <a:t> </a:t>
            </a:r>
            <a:r>
              <a:rPr lang="fr-FR" sz="1400" dirty="0">
                <a:solidFill>
                  <a:prstClr val="black"/>
                </a:solidFill>
                <a:uFill>
                  <a:solidFill>
                    <a:srgbClr val="000000"/>
                  </a:solidFill>
                </a:uFill>
                <a:latin typeface="Calibri" panose="020F0502020204030204" pitchFamily="34" charset="0"/>
                <a:cs typeface="Calibri" panose="020F0502020204030204" pitchFamily="34" charset="0"/>
              </a:rPr>
              <a:t>représentation</a:t>
            </a:r>
            <a:r>
              <a:rPr lang="fr-FR" sz="1400" spc="-5" dirty="0">
                <a:solidFill>
                  <a:prstClr val="black"/>
                </a:solidFill>
                <a:uFill>
                  <a:solidFill>
                    <a:srgbClr val="000000"/>
                  </a:solidFill>
                </a:uFill>
                <a:latin typeface="Calibri" panose="020F0502020204030204" pitchFamily="34" charset="0"/>
                <a:cs typeface="Calibri" panose="020F0502020204030204" pitchFamily="34" charset="0"/>
              </a:rPr>
              <a:t> au comité de programme Santé</a:t>
            </a:r>
            <a:endParaRPr lang="fr-FR" sz="1400" spc="-30" dirty="0">
              <a:solidFill>
                <a:prstClr val="black"/>
              </a:solidFill>
              <a:uFill>
                <a:solidFill>
                  <a:srgbClr val="000000"/>
                </a:solidFill>
              </a:u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FFE1EDF2-D44B-0DB6-A251-DF279BDA21C8}"/>
              </a:ext>
            </a:extLst>
          </p:cNvPr>
          <p:cNvSpPr/>
          <p:nvPr/>
        </p:nvSpPr>
        <p:spPr>
          <a:xfrm>
            <a:off x="2701097" y="3352069"/>
            <a:ext cx="1438855" cy="307777"/>
          </a:xfrm>
          <a:prstGeom prst="rect">
            <a:avLst/>
          </a:prstGeom>
        </p:spPr>
        <p:txBody>
          <a:bodyPr wrap="none">
            <a:spAutoFit/>
          </a:bodyPr>
          <a:lstStyle/>
          <a:p>
            <a:pPr algn="ctr" defTabSz="914378">
              <a:defRPr/>
            </a:pPr>
            <a:r>
              <a:rPr lang="fr-FR" sz="1400" b="1" spc="-5" dirty="0">
                <a:solidFill>
                  <a:prstClr val="black"/>
                </a:solidFill>
                <a:latin typeface="Calibri" panose="020F0502020204030204" pitchFamily="34" charset="0"/>
                <a:cs typeface="Calibri" panose="020F0502020204030204" pitchFamily="34" charset="0"/>
              </a:rPr>
              <a:t>Sophie</a:t>
            </a:r>
            <a:r>
              <a:rPr lang="fr-FR" sz="1400" b="1" spc="-35" dirty="0">
                <a:solidFill>
                  <a:prstClr val="black"/>
                </a:solidFill>
                <a:latin typeface="Calibri" panose="020F0502020204030204" pitchFamily="34" charset="0"/>
                <a:cs typeface="Calibri" panose="020F0502020204030204" pitchFamily="34" charset="0"/>
              </a:rPr>
              <a:t> </a:t>
            </a:r>
            <a:r>
              <a:rPr lang="fr-FR" sz="1400" b="1" spc="-5" dirty="0">
                <a:solidFill>
                  <a:prstClr val="black"/>
                </a:solidFill>
                <a:latin typeface="Calibri" panose="020F0502020204030204" pitchFamily="34" charset="0"/>
                <a:cs typeface="Calibri" panose="020F0502020204030204" pitchFamily="34" charset="0"/>
              </a:rPr>
              <a:t>Decamps </a:t>
            </a:r>
          </a:p>
        </p:txBody>
      </p:sp>
      <p:sp>
        <p:nvSpPr>
          <p:cNvPr id="17" name="Rectangle 16">
            <a:extLst>
              <a:ext uri="{FF2B5EF4-FFF2-40B4-BE49-F238E27FC236}">
                <a16:creationId xmlns:a16="http://schemas.microsoft.com/office/drawing/2014/main" id="{362845C3-9C6A-DF6E-A99D-B6E1D85802D8}"/>
              </a:ext>
            </a:extLst>
          </p:cNvPr>
          <p:cNvSpPr/>
          <p:nvPr/>
        </p:nvSpPr>
        <p:spPr>
          <a:xfrm>
            <a:off x="394412" y="3352069"/>
            <a:ext cx="1945340" cy="307777"/>
          </a:xfrm>
          <a:prstGeom prst="rect">
            <a:avLst/>
          </a:prstGeom>
        </p:spPr>
        <p:txBody>
          <a:bodyPr wrap="none">
            <a:spAutoFit/>
          </a:bodyPr>
          <a:lstStyle/>
          <a:p>
            <a:pPr algn="ctr" defTabSz="914243"/>
            <a:r>
              <a:rPr lang="fr-FR" sz="1400" b="1" spc="-15" dirty="0">
                <a:solidFill>
                  <a:prstClr val="black"/>
                </a:solidFill>
                <a:latin typeface="Calibri" panose="020F0502020204030204" pitchFamily="34" charset="0"/>
                <a:cs typeface="Calibri" panose="020F0502020204030204" pitchFamily="34" charset="0"/>
              </a:rPr>
              <a:t>Vania</a:t>
            </a:r>
            <a:r>
              <a:rPr lang="fr-FR" sz="1400" b="1" spc="-40" dirty="0">
                <a:solidFill>
                  <a:prstClr val="black"/>
                </a:solidFill>
                <a:latin typeface="Calibri" panose="020F0502020204030204" pitchFamily="34" charset="0"/>
                <a:cs typeface="Calibri" panose="020F0502020204030204" pitchFamily="34" charset="0"/>
              </a:rPr>
              <a:t> </a:t>
            </a:r>
            <a:r>
              <a:rPr lang="fr-FR" sz="1400" b="1" spc="-5" dirty="0">
                <a:solidFill>
                  <a:prstClr val="black"/>
                </a:solidFill>
                <a:latin typeface="Calibri" panose="020F0502020204030204" pitchFamily="34" charset="0"/>
                <a:cs typeface="Calibri" panose="020F0502020204030204" pitchFamily="34" charset="0"/>
              </a:rPr>
              <a:t>Rosas-Magallanes</a:t>
            </a:r>
          </a:p>
        </p:txBody>
      </p:sp>
      <p:sp>
        <p:nvSpPr>
          <p:cNvPr id="19" name="Rectangle 18">
            <a:extLst>
              <a:ext uri="{FF2B5EF4-FFF2-40B4-BE49-F238E27FC236}">
                <a16:creationId xmlns:a16="http://schemas.microsoft.com/office/drawing/2014/main" id="{FB4752E9-415C-BE66-DE30-5102A71ED4E7}"/>
              </a:ext>
            </a:extLst>
          </p:cNvPr>
          <p:cNvSpPr/>
          <p:nvPr/>
        </p:nvSpPr>
        <p:spPr>
          <a:xfrm>
            <a:off x="4353125" y="3352069"/>
            <a:ext cx="2235099" cy="307777"/>
          </a:xfrm>
          <a:prstGeom prst="rect">
            <a:avLst/>
          </a:prstGeom>
        </p:spPr>
        <p:txBody>
          <a:bodyPr wrap="none">
            <a:spAutoFit/>
          </a:bodyPr>
          <a:lstStyle/>
          <a:p>
            <a:pPr algn="ctr" defTabSz="914378">
              <a:defRPr/>
            </a:pPr>
            <a:r>
              <a:rPr lang="fr-FR" sz="1400" b="1" spc="-5" dirty="0">
                <a:solidFill>
                  <a:prstClr val="black"/>
                </a:solidFill>
                <a:latin typeface="Calibri" panose="020F0502020204030204" pitchFamily="34" charset="0"/>
                <a:cs typeface="Calibri" panose="020F0502020204030204" pitchFamily="34" charset="0"/>
              </a:rPr>
              <a:t>Catherine</a:t>
            </a:r>
            <a:r>
              <a:rPr lang="fr-FR" sz="1400" b="1" spc="-40" dirty="0">
                <a:solidFill>
                  <a:prstClr val="black"/>
                </a:solidFill>
                <a:latin typeface="Calibri" panose="020F0502020204030204" pitchFamily="34" charset="0"/>
                <a:cs typeface="Calibri" panose="020F0502020204030204" pitchFamily="34" charset="0"/>
              </a:rPr>
              <a:t> </a:t>
            </a:r>
            <a:r>
              <a:rPr lang="fr-FR" sz="1400" b="1" spc="-10" dirty="0">
                <a:solidFill>
                  <a:prstClr val="black"/>
                </a:solidFill>
                <a:latin typeface="Calibri" panose="020F0502020204030204" pitchFamily="34" charset="0"/>
                <a:cs typeface="Calibri" panose="020F0502020204030204" pitchFamily="34" charset="0"/>
              </a:rPr>
              <a:t>Tostain-Desmares</a:t>
            </a:r>
            <a:endParaRPr lang="fr-FR" sz="1400" dirty="0">
              <a:solidFill>
                <a:prstClr val="black"/>
              </a:solidFill>
              <a:latin typeface="Calibri" panose="020F0502020204030204" pitchFamily="34" charset="0"/>
              <a:cs typeface="Calibri" panose="020F0502020204030204" pitchFamily="34" charset="0"/>
            </a:endParaRPr>
          </a:p>
        </p:txBody>
      </p:sp>
      <p:pic>
        <p:nvPicPr>
          <p:cNvPr id="22" name="Image 21" descr="Une image contenant texte, clipart&#10;&#10;Description générée automatiquement">
            <a:extLst>
              <a:ext uri="{FF2B5EF4-FFF2-40B4-BE49-F238E27FC236}">
                <a16:creationId xmlns:a16="http://schemas.microsoft.com/office/drawing/2014/main" id="{51D973FA-BF7B-4E2F-5C90-BD3AB16423A7}"/>
              </a:ext>
            </a:extLst>
          </p:cNvPr>
          <p:cNvPicPr>
            <a:picLocks noChangeAspect="1"/>
          </p:cNvPicPr>
          <p:nvPr/>
        </p:nvPicPr>
        <p:blipFill>
          <a:blip r:embed="rId10"/>
          <a:stretch>
            <a:fillRect/>
          </a:stretch>
        </p:blipFill>
        <p:spPr>
          <a:xfrm>
            <a:off x="6880535" y="1094723"/>
            <a:ext cx="1955800" cy="1041400"/>
          </a:xfrm>
          <a:prstGeom prst="rect">
            <a:avLst/>
          </a:prstGeom>
        </p:spPr>
      </p:pic>
      <p:pic>
        <p:nvPicPr>
          <p:cNvPr id="2" name="Image 1">
            <a:hlinkClick r:id="rId11"/>
            <a:extLst>
              <a:ext uri="{FF2B5EF4-FFF2-40B4-BE49-F238E27FC236}">
                <a16:creationId xmlns:a16="http://schemas.microsoft.com/office/drawing/2014/main" id="{20F210D3-975A-C23A-6C91-6D88DEBC396E}"/>
              </a:ext>
            </a:extLst>
          </p:cNvPr>
          <p:cNvPicPr>
            <a:picLocks noChangeAspect="1"/>
          </p:cNvPicPr>
          <p:nvPr/>
        </p:nvPicPr>
        <p:blipFill>
          <a:blip r:embed="rId12"/>
          <a:stretch>
            <a:fillRect/>
          </a:stretch>
        </p:blipFill>
        <p:spPr>
          <a:xfrm>
            <a:off x="7145926" y="2471775"/>
            <a:ext cx="1587293" cy="1609969"/>
          </a:xfrm>
          <a:prstGeom prst="rect">
            <a:avLst/>
          </a:prstGeom>
        </p:spPr>
      </p:pic>
      <p:pic>
        <p:nvPicPr>
          <p:cNvPr id="5" name="Image 4">
            <a:extLst>
              <a:ext uri="{FF2B5EF4-FFF2-40B4-BE49-F238E27FC236}">
                <a16:creationId xmlns:a16="http://schemas.microsoft.com/office/drawing/2014/main" id="{36D228B7-69E8-4939-4E7A-E2131B321C29}"/>
              </a:ext>
            </a:extLst>
          </p:cNvPr>
          <p:cNvPicPr>
            <a:picLocks noChangeAspect="1"/>
          </p:cNvPicPr>
          <p:nvPr/>
        </p:nvPicPr>
        <p:blipFill>
          <a:blip r:embed="rId13"/>
          <a:stretch>
            <a:fillRect/>
          </a:stretch>
        </p:blipFill>
        <p:spPr>
          <a:xfrm>
            <a:off x="4051863" y="4121873"/>
            <a:ext cx="314325" cy="321469"/>
          </a:xfrm>
          <a:prstGeom prst="rect">
            <a:avLst/>
          </a:prstGeom>
        </p:spPr>
      </p:pic>
      <p:sp>
        <p:nvSpPr>
          <p:cNvPr id="16" name="Rectangle 15"/>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a:solidFill>
                  <a:schemeClr val="tx2"/>
                </a:solidFill>
                <a:latin typeface="Calibri" panose="020F0502020204030204" pitchFamily="34" charset="0"/>
                <a:cs typeface="Calibri" panose="020F0502020204030204" pitchFamily="34" charset="0"/>
              </a:rPr>
              <a:t>PCN Santé – </a:t>
            </a:r>
            <a:r>
              <a:rPr lang="fr-FR" sz="3200" dirty="0" smtClean="0">
                <a:solidFill>
                  <a:schemeClr val="tx2"/>
                </a:solidFill>
                <a:latin typeface="Calibri" panose="020F0502020204030204" pitchFamily="34" charset="0"/>
                <a:cs typeface="Calibri" panose="020F0502020204030204" pitchFamily="34" charset="0"/>
              </a:rPr>
              <a:t>Qui sommes-nous ?</a:t>
            </a:r>
            <a:endParaRPr lang="fr-FR" sz="3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7418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5"/>
          </p:nvPr>
        </p:nvSpPr>
        <p:spPr/>
        <p:txBody>
          <a:bodyPr/>
          <a:lstStyle/>
          <a:p>
            <a:endParaRPr lang="fr-FR" dirty="0"/>
          </a:p>
        </p:txBody>
      </p:sp>
      <p:sp>
        <p:nvSpPr>
          <p:cNvPr id="5" name="Espace réservé de la date 4"/>
          <p:cNvSpPr>
            <a:spLocks noGrp="1"/>
          </p:cNvSpPr>
          <p:nvPr>
            <p:ph type="dt" sz="half" idx="6"/>
          </p:nvPr>
        </p:nvSpPr>
        <p:spPr/>
        <p:txBody>
          <a:bodyPr/>
          <a:lstStyle/>
          <a:p>
            <a:fld id="{341B6AFA-A416-4B24-B813-5399EEF39101}" type="datetime1">
              <a:rPr lang="en-US" smtClean="0"/>
              <a:t>12/15/2022</a:t>
            </a:fld>
            <a:endParaRPr lang="en-US"/>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3</a:t>
            </a:fld>
            <a:endParaRPr lang="fr-FR" spc="-5" dirty="0"/>
          </a:p>
        </p:txBody>
      </p:sp>
      <p:sp>
        <p:nvSpPr>
          <p:cNvPr id="7" name="Rectangle 6"/>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a:solidFill>
                  <a:schemeClr val="tx2"/>
                </a:solidFill>
                <a:latin typeface="Calibri" panose="020F0502020204030204" pitchFamily="34" charset="0"/>
                <a:cs typeface="Calibri" panose="020F0502020204030204" pitchFamily="34" charset="0"/>
              </a:rPr>
              <a:t>PCN </a:t>
            </a:r>
            <a:r>
              <a:rPr lang="fr-FR" sz="3200" dirty="0" smtClean="0">
                <a:solidFill>
                  <a:schemeClr val="tx2"/>
                </a:solidFill>
                <a:latin typeface="Calibri" panose="020F0502020204030204" pitchFamily="34" charset="0"/>
                <a:cs typeface="Calibri" panose="020F0502020204030204" pitchFamily="34" charset="0"/>
              </a:rPr>
              <a:t>SHS </a:t>
            </a:r>
            <a:r>
              <a:rPr lang="fr-FR" sz="3200" dirty="0">
                <a:solidFill>
                  <a:schemeClr val="tx2"/>
                </a:solidFill>
                <a:latin typeface="Calibri" panose="020F0502020204030204" pitchFamily="34" charset="0"/>
                <a:cs typeface="Calibri" panose="020F0502020204030204" pitchFamily="34" charset="0"/>
              </a:rPr>
              <a:t>– </a:t>
            </a:r>
            <a:r>
              <a:rPr lang="fr-FR" sz="3200" dirty="0" smtClean="0">
                <a:solidFill>
                  <a:schemeClr val="tx2"/>
                </a:solidFill>
                <a:latin typeface="Calibri" panose="020F0502020204030204" pitchFamily="34" charset="0"/>
                <a:cs typeface="Calibri" panose="020F0502020204030204" pitchFamily="34" charset="0"/>
              </a:rPr>
              <a:t>Qui sommes-nous ?</a:t>
            </a:r>
            <a:endParaRPr lang="fr-FR" sz="3200" dirty="0">
              <a:solidFill>
                <a:schemeClr val="tx2"/>
              </a:solidFill>
              <a:latin typeface="Calibri" panose="020F0502020204030204" pitchFamily="34" charset="0"/>
              <a:cs typeface="Calibri" panose="020F0502020204030204" pitchFamily="34" charset="0"/>
            </a:endParaRPr>
          </a:p>
        </p:txBody>
      </p:sp>
      <p:graphicFrame>
        <p:nvGraphicFramePr>
          <p:cNvPr id="15" name="Tableau 14">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3264125923"/>
              </p:ext>
            </p:extLst>
          </p:nvPr>
        </p:nvGraphicFramePr>
        <p:xfrm>
          <a:off x="323527" y="1427195"/>
          <a:ext cx="8463921" cy="3283406"/>
        </p:xfrm>
        <a:graphic>
          <a:graphicData uri="http://schemas.openxmlformats.org/drawingml/2006/table">
            <a:tbl>
              <a:tblPr firstRow="1" bandRow="1">
                <a:tableStyleId>{2D5ABB26-0587-4C30-8999-92F81FD0307C}</a:tableStyleId>
              </a:tblPr>
              <a:tblGrid>
                <a:gridCol w="2270703">
                  <a:extLst>
                    <a:ext uri="{9D8B030D-6E8A-4147-A177-3AD203B41FA5}">
                      <a16:colId xmlns:a16="http://schemas.microsoft.com/office/drawing/2014/main" val="833197995"/>
                    </a:ext>
                  </a:extLst>
                </a:gridCol>
                <a:gridCol w="3042059">
                  <a:extLst>
                    <a:ext uri="{9D8B030D-6E8A-4147-A177-3AD203B41FA5}">
                      <a16:colId xmlns:a16="http://schemas.microsoft.com/office/drawing/2014/main" val="348020799"/>
                    </a:ext>
                  </a:extLst>
                </a:gridCol>
                <a:gridCol w="3151159">
                  <a:extLst>
                    <a:ext uri="{9D8B030D-6E8A-4147-A177-3AD203B41FA5}">
                      <a16:colId xmlns:a16="http://schemas.microsoft.com/office/drawing/2014/main" val="2221850590"/>
                    </a:ext>
                  </a:extLst>
                </a:gridCol>
              </a:tblGrid>
              <a:tr h="576956">
                <a:tc>
                  <a:txBody>
                    <a:bodyPr/>
                    <a:lstStyle/>
                    <a:p>
                      <a:r>
                        <a:rPr lang="fr-FR" sz="1400" b="1" dirty="0">
                          <a:solidFill>
                            <a:schemeClr val="tx1"/>
                          </a:solidFill>
                        </a:rPr>
                        <a:t>Julien Ténédos</a:t>
                      </a:r>
                      <a:r>
                        <a:rPr lang="fr-FR" sz="1400" dirty="0">
                          <a:solidFill>
                            <a:schemeClr val="tx1"/>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dirty="0">
                          <a:solidFill>
                            <a:schemeClr val="tx1"/>
                          </a:solidFill>
                        </a:rPr>
                        <a:t>Coordinateur </a:t>
                      </a:r>
                      <a:r>
                        <a:rPr lang="fr-FR" sz="1400" dirty="0">
                          <a:solidFill>
                            <a:schemeClr val="tx1"/>
                          </a:solidFill>
                        </a:rPr>
                        <a:t>Clusters </a:t>
                      </a:r>
                      <a:r>
                        <a:rPr lang="fr-FR" sz="1400" dirty="0" smtClean="0">
                          <a:solidFill>
                            <a:schemeClr val="tx1"/>
                          </a:solidFill>
                        </a:rPr>
                        <a:t>2 et</a:t>
                      </a:r>
                      <a:r>
                        <a:rPr lang="fr-FR" sz="1400" baseline="0" dirty="0" smtClean="0">
                          <a:solidFill>
                            <a:schemeClr val="tx1"/>
                          </a:solidFill>
                        </a:rPr>
                        <a:t> </a:t>
                      </a:r>
                      <a:r>
                        <a:rPr lang="fr-FR" sz="1400" dirty="0" smtClean="0">
                          <a:solidFill>
                            <a:schemeClr val="tx1"/>
                          </a:solidFill>
                        </a:rPr>
                        <a:t>3</a:t>
                      </a:r>
                      <a:endParaRPr lang="fr-FR" sz="1400" i="1" dirty="0">
                        <a:solidFill>
                          <a:schemeClr val="tx1"/>
                        </a:solidFill>
                      </a:endParaRPr>
                    </a:p>
                  </a:txBody>
                  <a:tcPr/>
                </a:tc>
                <a:tc>
                  <a:txBody>
                    <a:bodyPr/>
                    <a:lstStyle/>
                    <a:p>
                      <a:r>
                        <a:rPr lang="fr-FR" sz="1400" dirty="0">
                          <a:solidFill>
                            <a:schemeClr val="tx1"/>
                          </a:solidFill>
                        </a:rPr>
                        <a:t>MESR (100%)</a:t>
                      </a:r>
                    </a:p>
                    <a:p>
                      <a:endParaRPr lang="fr-FR" sz="1400" dirty="0">
                        <a:solidFill>
                          <a:schemeClr val="tx1"/>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935794927"/>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tx1"/>
                          </a:solidFill>
                        </a:rPr>
                        <a:t>Margot Burident</a:t>
                      </a:r>
                      <a:endParaRPr lang="fr-FR" sz="1200" b="1" dirty="0">
                        <a:solidFill>
                          <a:schemeClr val="tx1"/>
                        </a:solidFill>
                      </a:endParaRPr>
                    </a:p>
                    <a:p>
                      <a:r>
                        <a:rPr lang="fr-FR" i="1" dirty="0">
                          <a:solidFill>
                            <a:schemeClr val="tx1"/>
                          </a:solidFill>
                        </a:rPr>
                        <a:t>Membre</a:t>
                      </a:r>
                    </a:p>
                  </a:txBody>
                  <a:tcPr/>
                </a:tc>
                <a:tc>
                  <a:txBody>
                    <a:bodyPr/>
                    <a:lstStyle/>
                    <a:p>
                      <a:r>
                        <a:rPr lang="fr-FR" sz="1400" dirty="0">
                          <a:solidFill>
                            <a:schemeClr val="tx1"/>
                          </a:solidFill>
                        </a:rPr>
                        <a:t>MESR (40%)</a:t>
                      </a:r>
                    </a:p>
                    <a:p>
                      <a:r>
                        <a:rPr lang="fr-FR" sz="1400" dirty="0">
                          <a:solidFill>
                            <a:schemeClr val="tx1"/>
                          </a:solidFill>
                        </a:rPr>
                        <a:t>Université Picardie Jules Verne</a:t>
                      </a:r>
                    </a:p>
                  </a:txBody>
                  <a:tcPr/>
                </a:tc>
                <a:tc>
                  <a:txBody>
                    <a:bodyPr/>
                    <a:lstStyle/>
                    <a:p>
                      <a:endParaRPr lang="fr-FR">
                        <a:solidFill>
                          <a:schemeClr val="bg2"/>
                        </a:solidFill>
                      </a:endParaRPr>
                    </a:p>
                  </a:txBody>
                  <a:tcPr/>
                </a:tc>
                <a:extLst>
                  <a:ext uri="{0D108BD9-81ED-4DB2-BD59-A6C34878D82A}">
                    <a16:rowId xmlns:a16="http://schemas.microsoft.com/office/drawing/2014/main" val="2316629235"/>
                  </a:ext>
                </a:extLst>
              </a:tr>
              <a:tr h="8145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tx1"/>
                          </a:solidFill>
                        </a:rPr>
                        <a:t>Sylvie Gangloff</a:t>
                      </a:r>
                      <a:endParaRPr lang="fr-FR" sz="1200" b="1"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tx1"/>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dirty="0">
                          <a:solidFill>
                            <a:schemeClr val="tx1"/>
                          </a:solidFill>
                        </a:rPr>
                        <a:t>MESR (40%)</a:t>
                      </a:r>
                    </a:p>
                    <a:p>
                      <a:r>
                        <a:rPr lang="fr-FR" sz="1400" dirty="0">
                          <a:solidFill>
                            <a:schemeClr val="tx1"/>
                          </a:solidFill>
                        </a:rPr>
                        <a:t>Fondation Maison des Sciences de l’Homme</a:t>
                      </a:r>
                    </a:p>
                  </a:txBody>
                  <a:tcPr/>
                </a:tc>
                <a:tc>
                  <a:txBody>
                    <a:bodyPr/>
                    <a:lstStyle/>
                    <a:p>
                      <a:endParaRPr lang="fr-FR" dirty="0">
                        <a:solidFill>
                          <a:schemeClr val="bg2"/>
                        </a:solidFill>
                      </a:endParaRPr>
                    </a:p>
                  </a:txBody>
                  <a:tcPr/>
                </a:tc>
                <a:extLst>
                  <a:ext uri="{0D108BD9-81ED-4DB2-BD59-A6C34878D82A}">
                    <a16:rowId xmlns:a16="http://schemas.microsoft.com/office/drawing/2014/main" val="551391505"/>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tx1"/>
                          </a:solidFill>
                        </a:rPr>
                        <a:t>Florent </a:t>
                      </a:r>
                      <a:r>
                        <a:rPr lang="fr-FR" sz="1400" b="1" err="1">
                          <a:solidFill>
                            <a:schemeClr val="tx1"/>
                          </a:solidFill>
                        </a:rPr>
                        <a:t>Goiffon</a:t>
                      </a:r>
                      <a:endParaRPr lang="fr-FR" sz="1200" b="1">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tx1"/>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dirty="0">
                          <a:solidFill>
                            <a:schemeClr val="tx1"/>
                          </a:solidFill>
                        </a:rPr>
                        <a:t>MESR (40%)</a:t>
                      </a:r>
                    </a:p>
                    <a:p>
                      <a:r>
                        <a:rPr lang="fr-FR" sz="1400" dirty="0">
                          <a:solidFill>
                            <a:schemeClr val="tx1"/>
                          </a:solidFill>
                        </a:rPr>
                        <a:t>Université Paul-Valéry Montpellier</a:t>
                      </a:r>
                    </a:p>
                  </a:txBody>
                  <a:tcPr/>
                </a:tc>
                <a:tc>
                  <a:txBody>
                    <a:bodyPr/>
                    <a:lstStyle/>
                    <a:p>
                      <a:endParaRPr lang="fr-FR">
                        <a:solidFill>
                          <a:schemeClr val="bg2"/>
                        </a:solidFill>
                      </a:endParaRPr>
                    </a:p>
                  </a:txBody>
                  <a:tcPr/>
                </a:tc>
                <a:extLst>
                  <a:ext uri="{0D108BD9-81ED-4DB2-BD59-A6C34878D82A}">
                    <a16:rowId xmlns:a16="http://schemas.microsoft.com/office/drawing/2014/main" val="2885318520"/>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tx1"/>
                          </a:solidFill>
                        </a:rPr>
                        <a:t>Alexandra Torero Ibad</a:t>
                      </a:r>
                      <a:endParaRPr lang="fr-FR" sz="1200" b="1"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tx1"/>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dirty="0">
                          <a:solidFill>
                            <a:schemeClr val="tx1"/>
                          </a:solidFill>
                        </a:rPr>
                        <a:t>MESR (40%)</a:t>
                      </a:r>
                    </a:p>
                    <a:p>
                      <a:r>
                        <a:rPr lang="fr-FR" sz="1400" dirty="0">
                          <a:solidFill>
                            <a:schemeClr val="tx1"/>
                          </a:solidFill>
                        </a:rPr>
                        <a:t>Université de Lille</a:t>
                      </a:r>
                    </a:p>
                  </a:txBody>
                  <a:tcPr/>
                </a:tc>
                <a:tc>
                  <a:txBody>
                    <a:bodyPr/>
                    <a:lstStyle/>
                    <a:p>
                      <a:endParaRPr lang="fr-FR" dirty="0">
                        <a:solidFill>
                          <a:schemeClr val="bg2"/>
                        </a:solidFill>
                      </a:endParaRPr>
                    </a:p>
                  </a:txBody>
                  <a:tcPr/>
                </a:tc>
                <a:extLst>
                  <a:ext uri="{0D108BD9-81ED-4DB2-BD59-A6C34878D82A}">
                    <a16:rowId xmlns:a16="http://schemas.microsoft.com/office/drawing/2014/main" val="1746046136"/>
                  </a:ext>
                </a:extLst>
              </a:tr>
            </a:tbl>
          </a:graphicData>
        </a:graphic>
      </p:graphicFrame>
      <p:pic>
        <p:nvPicPr>
          <p:cNvPr id="16" name="Image 15">
            <a:extLst>
              <a:ext uri="{FF2B5EF4-FFF2-40B4-BE49-F238E27FC236}">
                <a16:creationId xmlns:a16="http://schemas.microsoft.com/office/drawing/2014/main" id="{F7F4D34E-37B5-0C42-B44B-2A9097B1849E}"/>
              </a:ext>
            </a:extLst>
          </p:cNvPr>
          <p:cNvPicPr>
            <a:picLocks noChangeAspect="1"/>
          </p:cNvPicPr>
          <p:nvPr/>
        </p:nvPicPr>
        <p:blipFill>
          <a:blip r:embed="rId2"/>
          <a:stretch>
            <a:fillRect/>
          </a:stretch>
        </p:blipFill>
        <p:spPr>
          <a:xfrm>
            <a:off x="5729444" y="1367612"/>
            <a:ext cx="889000" cy="952500"/>
          </a:xfrm>
          <a:prstGeom prst="rect">
            <a:avLst/>
          </a:prstGeom>
        </p:spPr>
      </p:pic>
      <p:pic>
        <p:nvPicPr>
          <p:cNvPr id="17" name="Image 16">
            <a:extLst>
              <a:ext uri="{FF2B5EF4-FFF2-40B4-BE49-F238E27FC236}">
                <a16:creationId xmlns:a16="http://schemas.microsoft.com/office/drawing/2014/main" id="{3DA7B343-4BBF-2D40-B82C-A20C61609E04}"/>
              </a:ext>
            </a:extLst>
          </p:cNvPr>
          <p:cNvPicPr>
            <a:picLocks noChangeAspect="1"/>
          </p:cNvPicPr>
          <p:nvPr/>
        </p:nvPicPr>
        <p:blipFill>
          <a:blip r:embed="rId3"/>
          <a:stretch>
            <a:fillRect/>
          </a:stretch>
        </p:blipFill>
        <p:spPr>
          <a:xfrm>
            <a:off x="7342724" y="1897566"/>
            <a:ext cx="889000" cy="952500"/>
          </a:xfrm>
          <a:prstGeom prst="rect">
            <a:avLst/>
          </a:prstGeom>
        </p:spPr>
      </p:pic>
      <p:pic>
        <p:nvPicPr>
          <p:cNvPr id="18" name="Image 17">
            <a:extLst>
              <a:ext uri="{FF2B5EF4-FFF2-40B4-BE49-F238E27FC236}">
                <a16:creationId xmlns:a16="http://schemas.microsoft.com/office/drawing/2014/main" id="{ABDDD36F-D1DA-E545-9E84-1B43F5B14633}"/>
              </a:ext>
            </a:extLst>
          </p:cNvPr>
          <p:cNvPicPr>
            <a:picLocks noChangeAspect="1"/>
          </p:cNvPicPr>
          <p:nvPr/>
        </p:nvPicPr>
        <p:blipFill>
          <a:blip r:embed="rId4"/>
          <a:stretch>
            <a:fillRect/>
          </a:stretch>
        </p:blipFill>
        <p:spPr>
          <a:xfrm>
            <a:off x="6150959" y="2585861"/>
            <a:ext cx="889000" cy="952500"/>
          </a:xfrm>
          <a:prstGeom prst="rect">
            <a:avLst/>
          </a:prstGeom>
        </p:spPr>
      </p:pic>
      <p:pic>
        <p:nvPicPr>
          <p:cNvPr id="19" name="Image 18">
            <a:extLst>
              <a:ext uri="{FF2B5EF4-FFF2-40B4-BE49-F238E27FC236}">
                <a16:creationId xmlns:a16="http://schemas.microsoft.com/office/drawing/2014/main" id="{3A4CE9CA-4ED4-6B49-A169-10BA6A402970}"/>
              </a:ext>
            </a:extLst>
          </p:cNvPr>
          <p:cNvPicPr>
            <a:picLocks noChangeAspect="1"/>
          </p:cNvPicPr>
          <p:nvPr/>
        </p:nvPicPr>
        <p:blipFill>
          <a:blip r:embed="rId5"/>
          <a:stretch>
            <a:fillRect/>
          </a:stretch>
        </p:blipFill>
        <p:spPr>
          <a:xfrm>
            <a:off x="7370158" y="3250964"/>
            <a:ext cx="889000" cy="952500"/>
          </a:xfrm>
          <a:prstGeom prst="rect">
            <a:avLst/>
          </a:prstGeom>
        </p:spPr>
      </p:pic>
      <p:pic>
        <p:nvPicPr>
          <p:cNvPr id="20" name="Image 19">
            <a:extLst>
              <a:ext uri="{FF2B5EF4-FFF2-40B4-BE49-F238E27FC236}">
                <a16:creationId xmlns:a16="http://schemas.microsoft.com/office/drawing/2014/main" id="{8159DB65-BD79-EB4C-8C81-8B09DC0E6C45}"/>
              </a:ext>
            </a:extLst>
          </p:cNvPr>
          <p:cNvPicPr>
            <a:picLocks noChangeAspect="1"/>
          </p:cNvPicPr>
          <p:nvPr/>
        </p:nvPicPr>
        <p:blipFill>
          <a:blip r:embed="rId6"/>
          <a:stretch>
            <a:fillRect/>
          </a:stretch>
        </p:blipFill>
        <p:spPr>
          <a:xfrm>
            <a:off x="5956316" y="3828504"/>
            <a:ext cx="889000" cy="952500"/>
          </a:xfrm>
          <a:prstGeom prst="rect">
            <a:avLst/>
          </a:prstGeom>
        </p:spPr>
      </p:pic>
      <p:sp>
        <p:nvSpPr>
          <p:cNvPr id="21" name="Rectangle 20">
            <a:extLst>
              <a:ext uri="{FF2B5EF4-FFF2-40B4-BE49-F238E27FC236}">
                <a16:creationId xmlns:a16="http://schemas.microsoft.com/office/drawing/2014/main" id="{B58FFE1C-CEB6-CD4B-BD5E-07C9AB1592D6}"/>
              </a:ext>
            </a:extLst>
          </p:cNvPr>
          <p:cNvSpPr/>
          <p:nvPr/>
        </p:nvSpPr>
        <p:spPr>
          <a:xfrm>
            <a:off x="116695" y="4835723"/>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a:solidFill>
                  <a:srgbClr val="3333FF"/>
                </a:solidFill>
                <a:hlinkClick r:id="rId7">
                  <a:extLst>
                    <a:ext uri="{A12FA001-AC4F-418D-AE19-62706E023703}">
                      <ahyp:hlinkClr xmlns:ahyp="http://schemas.microsoft.com/office/drawing/2018/hyperlinkcolor" xmlns="" val="tx"/>
                    </a:ext>
                  </a:extLst>
                </a:hlinkClick>
              </a:rPr>
              <a:t>pcn-shs@recherche.gouv.fr</a:t>
            </a:r>
            <a:r>
              <a:rPr lang="fr-FR">
                <a:solidFill>
                  <a:srgbClr val="3333FF"/>
                </a:solidFill>
              </a:rPr>
              <a:t> </a:t>
            </a:r>
          </a:p>
        </p:txBody>
      </p:sp>
      <p:pic>
        <p:nvPicPr>
          <p:cNvPr id="22"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dirty="0">
                <a:solidFill>
                  <a:srgbClr val="3333FF"/>
                </a:solidFill>
                <a:hlinkClick r:id="rId9">
                  <a:extLst>
                    <a:ext uri="{A12FA001-AC4F-418D-AE19-62706E023703}">
                      <ahyp:hlinkClr xmlns:ahyp="http://schemas.microsoft.com/office/drawing/2018/hyperlinkcolor" xmlns="" val="tx"/>
                    </a:ext>
                  </a:extLst>
                </a:hlinkClick>
              </a:rPr>
              <a:t>https://www.horizon-europe.gouv.fr/cluster-2</a:t>
            </a:r>
            <a:r>
              <a:rPr lang="fr-FR" sz="1400" dirty="0">
                <a:solidFill>
                  <a:srgbClr val="3333FF"/>
                </a:solidFill>
              </a:rPr>
              <a:t> </a:t>
            </a:r>
            <a:endParaRPr lang="fr-FR" sz="1200" dirty="0">
              <a:solidFill>
                <a:srgbClr val="3333FF"/>
              </a:solidFill>
            </a:endParaRPr>
          </a:p>
        </p:txBody>
      </p:sp>
    </p:spTree>
    <p:extLst>
      <p:ext uri="{BB962C8B-B14F-4D97-AF65-F5344CB8AC3E}">
        <p14:creationId xmlns:p14="http://schemas.microsoft.com/office/powerpoint/2010/main" val="98067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3"/>
          <p:cNvSpPr txBox="1"/>
          <p:nvPr/>
        </p:nvSpPr>
        <p:spPr>
          <a:xfrm>
            <a:off x="924179" y="975865"/>
            <a:ext cx="7952359" cy="3973524"/>
          </a:xfrm>
          <a:prstGeom prst="rect">
            <a:avLst/>
          </a:prstGeom>
        </p:spPr>
        <p:txBody>
          <a:bodyPr vert="horz" wrap="square" lIns="0" tIns="13335" rIns="0" bIns="0" rtlCol="0">
            <a:spAutoFit/>
          </a:bodyPr>
          <a:lstStyle/>
          <a:p>
            <a:pPr marL="12700">
              <a:lnSpc>
                <a:spcPct val="100000"/>
              </a:lnSpc>
              <a:spcAft>
                <a:spcPts val="300"/>
              </a:spcAft>
            </a:pPr>
            <a:r>
              <a:rPr sz="1400" b="1" spc="-5" dirty="0">
                <a:solidFill>
                  <a:srgbClr val="000091"/>
                </a:solidFill>
                <a:latin typeface="Calibri" panose="020F0502020204030204" pitchFamily="34" charset="0"/>
                <a:cs typeface="Calibri" panose="020F0502020204030204" pitchFamily="34" charset="0"/>
              </a:rPr>
              <a:t>INFORMER,</a:t>
            </a:r>
            <a:r>
              <a:rPr sz="1400" b="1" spc="-10" dirty="0">
                <a:solidFill>
                  <a:srgbClr val="000091"/>
                </a:solidFill>
                <a:latin typeface="Calibri" panose="020F0502020204030204" pitchFamily="34" charset="0"/>
                <a:cs typeface="Calibri" panose="020F0502020204030204" pitchFamily="34" charset="0"/>
              </a:rPr>
              <a:t> </a:t>
            </a:r>
            <a:r>
              <a:rPr sz="1400" b="1" spc="-5" dirty="0">
                <a:solidFill>
                  <a:srgbClr val="000091"/>
                </a:solidFill>
                <a:latin typeface="Calibri" panose="020F0502020204030204" pitchFamily="34" charset="0"/>
                <a:cs typeface="Calibri" panose="020F0502020204030204" pitchFamily="34" charset="0"/>
              </a:rPr>
              <a:t>SENSIBILISER,</a:t>
            </a:r>
            <a:r>
              <a:rPr sz="1400" b="1" spc="10" dirty="0">
                <a:solidFill>
                  <a:srgbClr val="000091"/>
                </a:solidFill>
                <a:latin typeface="Calibri" panose="020F0502020204030204" pitchFamily="34" charset="0"/>
                <a:cs typeface="Calibri" panose="020F0502020204030204" pitchFamily="34" charset="0"/>
              </a:rPr>
              <a:t> </a:t>
            </a:r>
            <a:r>
              <a:rPr sz="1400" b="1" spc="-5" dirty="0">
                <a:solidFill>
                  <a:srgbClr val="000091"/>
                </a:solidFill>
                <a:latin typeface="Calibri" panose="020F0502020204030204" pitchFamily="34" charset="0"/>
                <a:cs typeface="Calibri" panose="020F0502020204030204" pitchFamily="34" charset="0"/>
              </a:rPr>
              <a:t>CONSEILLER</a:t>
            </a:r>
            <a:r>
              <a:rPr sz="1400" b="1" spc="10" dirty="0">
                <a:solidFill>
                  <a:srgbClr val="000091"/>
                </a:solidFill>
                <a:latin typeface="Calibri" panose="020F0502020204030204" pitchFamily="34" charset="0"/>
                <a:cs typeface="Calibri" panose="020F0502020204030204" pitchFamily="34" charset="0"/>
              </a:rPr>
              <a:t> </a:t>
            </a:r>
            <a:r>
              <a:rPr sz="1400" b="1" spc="-10" dirty="0">
                <a:solidFill>
                  <a:srgbClr val="000091"/>
                </a:solidFill>
                <a:latin typeface="Calibri" panose="020F0502020204030204" pitchFamily="34" charset="0"/>
                <a:cs typeface="Calibri" panose="020F0502020204030204" pitchFamily="34" charset="0"/>
              </a:rPr>
              <a:t>LES</a:t>
            </a:r>
            <a:r>
              <a:rPr sz="1400" b="1" spc="-5" dirty="0">
                <a:solidFill>
                  <a:srgbClr val="000091"/>
                </a:solidFill>
                <a:latin typeface="Calibri" panose="020F0502020204030204" pitchFamily="34" charset="0"/>
                <a:cs typeface="Calibri" panose="020F0502020204030204" pitchFamily="34" charset="0"/>
              </a:rPr>
              <a:t> </a:t>
            </a:r>
            <a:r>
              <a:rPr sz="1400" b="1" spc="-10" dirty="0">
                <a:solidFill>
                  <a:srgbClr val="000091"/>
                </a:solidFill>
                <a:latin typeface="Calibri" panose="020F0502020204030204" pitchFamily="34" charset="0"/>
                <a:cs typeface="Calibri" panose="020F0502020204030204" pitchFamily="34" charset="0"/>
              </a:rPr>
              <a:t>ÉQUIPES</a:t>
            </a:r>
            <a:r>
              <a:rPr sz="1400" b="1" spc="15" dirty="0">
                <a:solidFill>
                  <a:srgbClr val="000091"/>
                </a:solidFill>
                <a:latin typeface="Calibri" panose="020F0502020204030204" pitchFamily="34" charset="0"/>
                <a:cs typeface="Calibri" panose="020F0502020204030204" pitchFamily="34" charset="0"/>
              </a:rPr>
              <a:t> </a:t>
            </a:r>
            <a:r>
              <a:rPr sz="1400" b="1" spc="-5" dirty="0" smtClean="0">
                <a:solidFill>
                  <a:srgbClr val="000091"/>
                </a:solidFill>
                <a:latin typeface="Calibri" panose="020F0502020204030204" pitchFamily="34" charset="0"/>
                <a:cs typeface="Calibri" panose="020F0502020204030204" pitchFamily="34" charset="0"/>
              </a:rPr>
              <a:t>SUR</a:t>
            </a:r>
            <a:endParaRPr sz="1400" dirty="0">
              <a:latin typeface="Calibri" panose="020F0502020204030204" pitchFamily="34" charset="0"/>
              <a:cs typeface="Calibri" panose="020F0502020204030204" pitchFamily="34" charset="0"/>
            </a:endParaRPr>
          </a:p>
          <a:p>
            <a:pPr marL="641985" indent="-172720">
              <a:lnSpc>
                <a:spcPct val="100000"/>
              </a:lnSpc>
              <a:spcBef>
                <a:spcPts val="55"/>
              </a:spcBef>
              <a:spcAft>
                <a:spcPts val="300"/>
              </a:spcAft>
              <a:buClr>
                <a:srgbClr val="FFD400"/>
              </a:buClr>
              <a:buFont typeface="Wingdings"/>
              <a:buChar char=""/>
              <a:tabLst>
                <a:tab pos="642620" algn="l"/>
              </a:tabLst>
            </a:pPr>
            <a:r>
              <a:rPr sz="1200" dirty="0">
                <a:solidFill>
                  <a:srgbClr val="2F3E97"/>
                </a:solidFill>
                <a:latin typeface="Calibri" panose="020F0502020204030204" pitchFamily="34" charset="0"/>
                <a:cs typeface="Calibri" panose="020F0502020204030204" pitchFamily="34" charset="0"/>
              </a:rPr>
              <a:t>Les opportunités de financement de </a:t>
            </a:r>
            <a:r>
              <a:rPr sz="1200" dirty="0" err="1">
                <a:solidFill>
                  <a:srgbClr val="2F3E97"/>
                </a:solidFill>
                <a:latin typeface="Calibri" panose="020F0502020204030204" pitchFamily="34" charset="0"/>
                <a:cs typeface="Calibri" panose="020F0502020204030204" pitchFamily="34" charset="0"/>
              </a:rPr>
              <a:t>projet</a:t>
            </a:r>
            <a:r>
              <a:rPr lang="fr-FR" sz="1200" dirty="0">
                <a:solidFill>
                  <a:srgbClr val="2F3E97"/>
                </a:solidFill>
                <a:latin typeface="Calibri" panose="020F0502020204030204" pitchFamily="34" charset="0"/>
                <a:cs typeface="Calibri" panose="020F0502020204030204" pitchFamily="34" charset="0"/>
              </a:rPr>
              <a:t>s</a:t>
            </a:r>
            <a:r>
              <a:rPr sz="1200" dirty="0">
                <a:solidFill>
                  <a:srgbClr val="2F3E97"/>
                </a:solidFill>
                <a:latin typeface="Calibri" panose="020F0502020204030204" pitchFamily="34" charset="0"/>
                <a:cs typeface="Calibri" panose="020F0502020204030204" pitchFamily="34" charset="0"/>
              </a:rPr>
              <a:t> Horizon </a:t>
            </a:r>
            <a:r>
              <a:rPr lang="fr-FR" sz="1200" dirty="0">
                <a:solidFill>
                  <a:srgbClr val="2F3E97"/>
                </a:solidFill>
                <a:latin typeface="Calibri" panose="020F0502020204030204" pitchFamily="34" charset="0"/>
                <a:cs typeface="Calibri" panose="020F0502020204030204" pitchFamily="34" charset="0"/>
              </a:rPr>
              <a:t>Europe</a:t>
            </a:r>
            <a:r>
              <a:rPr sz="1200" dirty="0">
                <a:solidFill>
                  <a:srgbClr val="2F3E97"/>
                </a:solidFill>
                <a:latin typeface="Calibri" panose="020F0502020204030204" pitchFamily="34" charset="0"/>
                <a:cs typeface="Calibri" panose="020F0502020204030204" pitchFamily="34" charset="0"/>
              </a:rPr>
              <a:t> </a:t>
            </a:r>
            <a:r>
              <a:rPr sz="1200" dirty="0" err="1">
                <a:solidFill>
                  <a:srgbClr val="2F3E97"/>
                </a:solidFill>
                <a:latin typeface="Calibri" panose="020F0502020204030204" pitchFamily="34" charset="0"/>
                <a:cs typeface="Calibri" panose="020F0502020204030204" pitchFamily="34" charset="0"/>
              </a:rPr>
              <a:t>en</a:t>
            </a:r>
            <a:r>
              <a:rPr sz="1200" dirty="0">
                <a:solidFill>
                  <a:srgbClr val="2F3E97"/>
                </a:solidFill>
                <a:latin typeface="Calibri" panose="020F0502020204030204" pitchFamily="34" charset="0"/>
                <a:cs typeface="Calibri" panose="020F0502020204030204" pitchFamily="34" charset="0"/>
              </a:rPr>
              <a:t> santé</a:t>
            </a:r>
          </a:p>
          <a:p>
            <a:pPr marL="641985" indent="-172720">
              <a:lnSpc>
                <a:spcPct val="100000"/>
              </a:lnSpc>
              <a:spcAft>
                <a:spcPts val="300"/>
              </a:spcAft>
              <a:buClr>
                <a:srgbClr val="FFD400"/>
              </a:buClr>
              <a:buFont typeface="Wingdings"/>
              <a:buChar char=""/>
              <a:tabLst>
                <a:tab pos="642620" algn="l"/>
              </a:tabLst>
            </a:pPr>
            <a:r>
              <a:rPr sz="1200" dirty="0">
                <a:solidFill>
                  <a:srgbClr val="2F3E97"/>
                </a:solidFill>
                <a:latin typeface="Calibri" panose="020F0502020204030204" pitchFamily="34" charset="0"/>
                <a:cs typeface="Calibri" panose="020F0502020204030204" pitchFamily="34" charset="0"/>
              </a:rPr>
              <a:t>Les modalités de fonctionnement du programme</a:t>
            </a:r>
          </a:p>
          <a:p>
            <a:pPr marL="641985" indent="-172720">
              <a:lnSpc>
                <a:spcPct val="100000"/>
              </a:lnSpc>
              <a:spcAft>
                <a:spcPts val="300"/>
              </a:spcAft>
              <a:buClr>
                <a:srgbClr val="FFD400"/>
              </a:buClr>
              <a:buFont typeface="Wingdings"/>
              <a:buChar char=""/>
              <a:tabLst>
                <a:tab pos="642620" algn="l"/>
              </a:tabLst>
            </a:pPr>
            <a:r>
              <a:rPr sz="1200" dirty="0">
                <a:solidFill>
                  <a:srgbClr val="2F3E97"/>
                </a:solidFill>
                <a:latin typeface="Calibri" panose="020F0502020204030204" pitchFamily="34" charset="0"/>
                <a:cs typeface="Calibri" panose="020F0502020204030204" pitchFamily="34" charset="0"/>
              </a:rPr>
              <a:t>Rencontre de porteurs de projets ou échange par mail et </a:t>
            </a:r>
            <a:r>
              <a:rPr sz="1200" dirty="0" err="1">
                <a:solidFill>
                  <a:srgbClr val="2F3E97"/>
                </a:solidFill>
                <a:latin typeface="Calibri" panose="020F0502020204030204" pitchFamily="34" charset="0"/>
                <a:cs typeface="Calibri" panose="020F0502020204030204" pitchFamily="34" charset="0"/>
              </a:rPr>
              <a:t>téléphone</a:t>
            </a:r>
            <a:endParaRPr lang="fr-FR" sz="1200" dirty="0">
              <a:solidFill>
                <a:srgbClr val="2F3E97"/>
              </a:solidFill>
              <a:latin typeface="Calibri" panose="020F0502020204030204" pitchFamily="34" charset="0"/>
              <a:cs typeface="Calibri" panose="020F0502020204030204" pitchFamily="34" charset="0"/>
            </a:endParaRPr>
          </a:p>
          <a:p>
            <a:pPr algn="ctr">
              <a:spcBef>
                <a:spcPts val="5"/>
              </a:spcBef>
            </a:pPr>
            <a:r>
              <a:rPr lang="fr-FR" sz="1200" dirty="0">
                <a:solidFill>
                  <a:srgbClr val="2F3E97"/>
                </a:solidFill>
                <a:latin typeface="Calibri" panose="020F0502020204030204" pitchFamily="34" charset="0"/>
                <a:cs typeface="Calibri" panose="020F0502020204030204" pitchFamily="34" charset="0"/>
                <a:hlinkClick r:id="rId3"/>
              </a:rPr>
              <a:t>https://</a:t>
            </a:r>
            <a:r>
              <a:rPr lang="fr-FR" sz="1200" dirty="0" smtClean="0">
                <a:solidFill>
                  <a:srgbClr val="2F3E97"/>
                </a:solidFill>
                <a:latin typeface="Calibri" panose="020F0502020204030204" pitchFamily="34" charset="0"/>
                <a:cs typeface="Calibri" panose="020F0502020204030204" pitchFamily="34" charset="0"/>
                <a:hlinkClick r:id="rId3"/>
              </a:rPr>
              <a:t>www.horizon-europe.gouv.fr/cluster-1-sante</a:t>
            </a:r>
            <a:endParaRPr lang="fr-FR" sz="1200" dirty="0" smtClean="0">
              <a:solidFill>
                <a:srgbClr val="2F3E97"/>
              </a:solidFill>
              <a:latin typeface="Calibri" panose="020F0502020204030204" pitchFamily="34" charset="0"/>
              <a:cs typeface="Calibri" panose="020F0502020204030204" pitchFamily="34" charset="0"/>
            </a:endParaRPr>
          </a:p>
          <a:p>
            <a:pPr algn="ctr">
              <a:spcBef>
                <a:spcPts val="5"/>
              </a:spcBef>
            </a:pPr>
            <a:r>
              <a:rPr lang="fr-FR" sz="1200" dirty="0">
                <a:solidFill>
                  <a:srgbClr val="2F3E97"/>
                </a:solidFill>
                <a:latin typeface="Calibri" panose="020F0502020204030204" pitchFamily="34" charset="0"/>
                <a:cs typeface="Calibri" panose="020F0502020204030204" pitchFamily="34" charset="0"/>
                <a:hlinkClick r:id="rId4"/>
              </a:rPr>
              <a:t>https://</a:t>
            </a:r>
            <a:r>
              <a:rPr lang="fr-FR" sz="1200" dirty="0" smtClean="0">
                <a:solidFill>
                  <a:srgbClr val="2F3E97"/>
                </a:solidFill>
                <a:latin typeface="Calibri" panose="020F0502020204030204" pitchFamily="34" charset="0"/>
                <a:cs typeface="Calibri" panose="020F0502020204030204" pitchFamily="34" charset="0"/>
                <a:hlinkClick r:id="rId4"/>
              </a:rPr>
              <a:t>www.horizon-europe.gouv.fr/cluster-2</a:t>
            </a:r>
            <a:endParaRPr lang="fr-FR" sz="1200" dirty="0" smtClean="0">
              <a:solidFill>
                <a:srgbClr val="2F3E97"/>
              </a:solidFill>
              <a:latin typeface="Calibri" panose="020F0502020204030204" pitchFamily="34" charset="0"/>
              <a:cs typeface="Calibri" panose="020F0502020204030204" pitchFamily="34" charset="0"/>
            </a:endParaRPr>
          </a:p>
          <a:p>
            <a:pPr algn="ctr">
              <a:spcBef>
                <a:spcPts val="5"/>
              </a:spcBef>
            </a:pPr>
            <a:endParaRPr sz="1200" dirty="0">
              <a:solidFill>
                <a:srgbClr val="2F3E97"/>
              </a:solidFill>
              <a:latin typeface="Calibri" panose="020F0502020204030204" pitchFamily="34" charset="0"/>
              <a:cs typeface="Calibri" panose="020F0502020204030204" pitchFamily="34" charset="0"/>
            </a:endParaRPr>
          </a:p>
          <a:p>
            <a:pPr marL="12700">
              <a:lnSpc>
                <a:spcPct val="100000"/>
              </a:lnSpc>
              <a:spcAft>
                <a:spcPts val="300"/>
              </a:spcAft>
            </a:pPr>
            <a:r>
              <a:rPr sz="1400" b="1" spc="-5" dirty="0" smtClean="0">
                <a:solidFill>
                  <a:srgbClr val="000091"/>
                </a:solidFill>
                <a:latin typeface="Calibri" panose="020F0502020204030204" pitchFamily="34" charset="0"/>
                <a:cs typeface="Calibri" panose="020F0502020204030204" pitchFamily="34" charset="0"/>
              </a:rPr>
              <a:t>FORMER</a:t>
            </a:r>
            <a:r>
              <a:rPr sz="1400" b="1" spc="-25" dirty="0" smtClean="0">
                <a:solidFill>
                  <a:srgbClr val="000091"/>
                </a:solidFill>
                <a:latin typeface="Calibri" panose="020F0502020204030204" pitchFamily="34" charset="0"/>
                <a:cs typeface="Calibri" panose="020F0502020204030204" pitchFamily="34" charset="0"/>
              </a:rPr>
              <a:t> </a:t>
            </a:r>
            <a:r>
              <a:rPr sz="1400" b="1" dirty="0">
                <a:solidFill>
                  <a:srgbClr val="000091"/>
                </a:solidFill>
                <a:latin typeface="Calibri" panose="020F0502020204030204" pitchFamily="34" charset="0"/>
                <a:cs typeface="Calibri" panose="020F0502020204030204" pitchFamily="34" charset="0"/>
              </a:rPr>
              <a:t>l</a:t>
            </a:r>
            <a:r>
              <a:rPr lang="fr-FR" sz="1400" b="1" dirty="0">
                <a:solidFill>
                  <a:srgbClr val="000091"/>
                </a:solidFill>
                <a:latin typeface="Calibri" panose="020F0502020204030204" pitchFamily="34" charset="0"/>
                <a:cs typeface="Calibri" panose="020F0502020204030204" pitchFamily="34" charset="0"/>
              </a:rPr>
              <a:t>a communauté scientifique et les personnels support</a:t>
            </a:r>
            <a:endParaRPr sz="1400" dirty="0">
              <a:solidFill>
                <a:srgbClr val="FF0000"/>
              </a:solidFill>
              <a:latin typeface="Calibri" panose="020F0502020204030204" pitchFamily="34" charset="0"/>
              <a:cs typeface="Calibri" panose="020F0502020204030204" pitchFamily="34" charset="0"/>
            </a:endParaRPr>
          </a:p>
          <a:p>
            <a:pPr marL="641985" indent="-172720">
              <a:spcBef>
                <a:spcPts val="60"/>
              </a:spcBef>
              <a:spcAft>
                <a:spcPts val="300"/>
              </a:spcAft>
              <a:buClr>
                <a:srgbClr val="FFD400"/>
              </a:buClr>
              <a:buFont typeface="Wingdings"/>
              <a:buChar char=""/>
              <a:tabLst>
                <a:tab pos="642620" algn="l"/>
              </a:tabLst>
            </a:pPr>
            <a:r>
              <a:rPr sz="1200" dirty="0">
                <a:solidFill>
                  <a:srgbClr val="2F3E97"/>
                </a:solidFill>
                <a:latin typeface="Calibri" panose="020F0502020204030204" pitchFamily="34" charset="0"/>
                <a:cs typeface="Calibri" panose="020F0502020204030204" pitchFamily="34" charset="0"/>
              </a:rPr>
              <a:t>Organisation de formations (dashboard, construire son </a:t>
            </a:r>
            <a:r>
              <a:rPr sz="1200" dirty="0" err="1">
                <a:solidFill>
                  <a:srgbClr val="2F3E97"/>
                </a:solidFill>
                <a:latin typeface="Calibri" panose="020F0502020204030204" pitchFamily="34" charset="0"/>
                <a:cs typeface="Calibri" panose="020F0502020204030204" pitchFamily="34" charset="0"/>
              </a:rPr>
              <a:t>réseau</a:t>
            </a:r>
            <a:r>
              <a:rPr sz="1200" dirty="0">
                <a:solidFill>
                  <a:srgbClr val="2F3E97"/>
                </a:solidFill>
                <a:latin typeface="Calibri" panose="020F0502020204030204" pitchFamily="34" charset="0"/>
                <a:cs typeface="Calibri" panose="020F0502020204030204" pitchFamily="34" charset="0"/>
              </a:rPr>
              <a:t>)</a:t>
            </a:r>
          </a:p>
          <a:p>
            <a:pPr>
              <a:lnSpc>
                <a:spcPct val="100000"/>
              </a:lnSpc>
              <a:buClr>
                <a:srgbClr val="FFD400"/>
              </a:buClr>
              <a:buFont typeface="Wingdings"/>
              <a:buChar char=""/>
            </a:pPr>
            <a:endParaRPr sz="1200" dirty="0">
              <a:latin typeface="Calibri" panose="020F0502020204030204" pitchFamily="34" charset="0"/>
              <a:cs typeface="Calibri" panose="020F0502020204030204" pitchFamily="34" charset="0"/>
            </a:endParaRPr>
          </a:p>
          <a:p>
            <a:pPr marL="12700">
              <a:lnSpc>
                <a:spcPct val="100000"/>
              </a:lnSpc>
              <a:spcAft>
                <a:spcPts val="300"/>
              </a:spcAft>
            </a:pPr>
            <a:r>
              <a:rPr sz="1400" b="1" spc="-5" dirty="0">
                <a:solidFill>
                  <a:srgbClr val="000091"/>
                </a:solidFill>
                <a:latin typeface="Calibri" panose="020F0502020204030204" pitchFamily="34" charset="0"/>
                <a:cs typeface="Calibri" panose="020F0502020204030204" pitchFamily="34" charset="0"/>
              </a:rPr>
              <a:t>ORIENTER</a:t>
            </a:r>
            <a:endParaRPr sz="1400" dirty="0">
              <a:latin typeface="Calibri" panose="020F0502020204030204" pitchFamily="34" charset="0"/>
              <a:cs typeface="Calibri" panose="020F0502020204030204" pitchFamily="34" charset="0"/>
            </a:endParaRPr>
          </a:p>
          <a:p>
            <a:pPr marL="641985" marR="5080" indent="-172720">
              <a:lnSpc>
                <a:spcPct val="100000"/>
              </a:lnSpc>
              <a:spcBef>
                <a:spcPts val="60"/>
              </a:spcBef>
              <a:spcAft>
                <a:spcPts val="300"/>
              </a:spcAft>
              <a:buClr>
                <a:srgbClr val="FFD400"/>
              </a:buClr>
              <a:buFont typeface="Wingdings"/>
              <a:buChar char=""/>
              <a:tabLst>
                <a:tab pos="642620" algn="l"/>
              </a:tabLst>
            </a:pPr>
            <a:r>
              <a:rPr sz="1200" dirty="0">
                <a:solidFill>
                  <a:srgbClr val="2F3E97"/>
                </a:solidFill>
                <a:latin typeface="Calibri" panose="020F0502020204030204" pitchFamily="34" charset="0"/>
                <a:cs typeface="Calibri" panose="020F0502020204030204" pitchFamily="34" charset="0"/>
              </a:rPr>
              <a:t>Signaler l’existence et orienter vers d’autres sources de financement susceptibles de mieux répondre  aux besoins des </a:t>
            </a:r>
            <a:r>
              <a:rPr sz="1200" dirty="0" err="1">
                <a:solidFill>
                  <a:srgbClr val="2F3E97"/>
                </a:solidFill>
                <a:latin typeface="Calibri" panose="020F0502020204030204" pitchFamily="34" charset="0"/>
                <a:cs typeface="Calibri" panose="020F0502020204030204" pitchFamily="34" charset="0"/>
              </a:rPr>
              <a:t>équipes</a:t>
            </a:r>
            <a:endParaRPr lang="fr-FR" sz="1200" dirty="0">
              <a:solidFill>
                <a:srgbClr val="2F3E97"/>
              </a:solidFill>
              <a:latin typeface="Calibri" panose="020F0502020204030204" pitchFamily="34" charset="0"/>
              <a:cs typeface="Calibri" panose="020F0502020204030204" pitchFamily="34" charset="0"/>
            </a:endParaRPr>
          </a:p>
          <a:p>
            <a:pPr marL="641985" marR="5080" indent="-172720">
              <a:lnSpc>
                <a:spcPct val="100000"/>
              </a:lnSpc>
              <a:spcBef>
                <a:spcPts val="60"/>
              </a:spcBef>
              <a:buClr>
                <a:srgbClr val="FFD400"/>
              </a:buClr>
              <a:buFont typeface="Wingdings"/>
              <a:buChar char=""/>
              <a:tabLst>
                <a:tab pos="642620" algn="l"/>
              </a:tabLst>
            </a:pPr>
            <a:endParaRPr lang="fr-FR" sz="1200" spc="-5" dirty="0">
              <a:solidFill>
                <a:srgbClr val="404040"/>
              </a:solidFill>
              <a:latin typeface="Calibri" panose="020F0502020204030204" pitchFamily="34" charset="0"/>
              <a:cs typeface="Calibri" panose="020F0502020204030204" pitchFamily="34" charset="0"/>
            </a:endParaRPr>
          </a:p>
          <a:p>
            <a:pPr marL="12700">
              <a:spcAft>
                <a:spcPts val="300"/>
              </a:spcAft>
            </a:pPr>
            <a:r>
              <a:rPr lang="fr-FR" sz="1400" b="1" spc="-5" dirty="0">
                <a:solidFill>
                  <a:srgbClr val="000091"/>
                </a:solidFill>
                <a:latin typeface="Calibri" panose="020F0502020204030204" pitchFamily="34" charset="0"/>
                <a:cs typeface="Calibri" panose="020F0502020204030204" pitchFamily="34" charset="0"/>
              </a:rPr>
              <a:t>CE QUE NOUS NE FAISONS </a:t>
            </a:r>
            <a:r>
              <a:rPr lang="fr-FR" sz="1400" b="1" spc="-5" dirty="0" smtClean="0">
                <a:solidFill>
                  <a:srgbClr val="000091"/>
                </a:solidFill>
                <a:latin typeface="Calibri" panose="020F0502020204030204" pitchFamily="34" charset="0"/>
                <a:cs typeface="Calibri" panose="020F0502020204030204" pitchFamily="34" charset="0"/>
              </a:rPr>
              <a:t>PAS</a:t>
            </a:r>
            <a:endParaRPr lang="fr-FR" sz="1400" b="1" spc="-5" dirty="0">
              <a:solidFill>
                <a:srgbClr val="000091"/>
              </a:solidFill>
              <a:latin typeface="Calibri" panose="020F0502020204030204" pitchFamily="34" charset="0"/>
              <a:cs typeface="Calibri" panose="020F0502020204030204" pitchFamily="34" charset="0"/>
            </a:endParaRPr>
          </a:p>
          <a:p>
            <a:pPr marL="641985" marR="5080" indent="-172720">
              <a:spcBef>
                <a:spcPts val="60"/>
              </a:spcBef>
              <a:spcAft>
                <a:spcPts val="300"/>
              </a:spcAft>
              <a:buClr>
                <a:srgbClr val="FFD400"/>
              </a:buClr>
              <a:buFont typeface="Wingdings"/>
              <a:buChar char=""/>
              <a:tabLst>
                <a:tab pos="642620" algn="l"/>
              </a:tabLst>
            </a:pPr>
            <a:r>
              <a:rPr lang="fr-FR" sz="1200" dirty="0">
                <a:solidFill>
                  <a:srgbClr val="2F3E97"/>
                </a:solidFill>
                <a:latin typeface="Calibri" panose="020F0502020204030204" pitchFamily="34" charset="0"/>
                <a:cs typeface="Calibri" panose="020F0502020204030204" pitchFamily="34" charset="0"/>
              </a:rPr>
              <a:t>Le PCN ne fait pas de montage de projets</a:t>
            </a:r>
          </a:p>
          <a:p>
            <a:pPr marL="641985" marR="5080" indent="-172720">
              <a:spcBef>
                <a:spcPts val="60"/>
              </a:spcBef>
              <a:spcAft>
                <a:spcPts val="300"/>
              </a:spcAft>
              <a:buClr>
                <a:srgbClr val="FFD400"/>
              </a:buClr>
              <a:buFont typeface="Wingdings"/>
              <a:buChar char=""/>
              <a:tabLst>
                <a:tab pos="642620" algn="l"/>
              </a:tabLst>
            </a:pPr>
            <a:r>
              <a:rPr lang="fr-FR" sz="1200" dirty="0">
                <a:solidFill>
                  <a:srgbClr val="2F3E97"/>
                </a:solidFill>
                <a:latin typeface="Calibri" panose="020F0502020204030204" pitchFamily="34" charset="0"/>
                <a:cs typeface="Calibri" panose="020F0502020204030204" pitchFamily="34" charset="0"/>
              </a:rPr>
              <a:t>Le PCN ne fait pas de relecture de propositions</a:t>
            </a:r>
          </a:p>
          <a:p>
            <a:pPr marL="469265" marR="5080">
              <a:lnSpc>
                <a:spcPct val="100000"/>
              </a:lnSpc>
              <a:spcBef>
                <a:spcPts val="60"/>
              </a:spcBef>
              <a:buClr>
                <a:srgbClr val="FFD400"/>
              </a:buClr>
              <a:tabLst>
                <a:tab pos="642620" algn="l"/>
              </a:tabLst>
            </a:pPr>
            <a:endParaRPr lang="fr-FR" sz="1200" spc="-5" dirty="0">
              <a:solidFill>
                <a:srgbClr val="404040"/>
              </a:solidFill>
              <a:latin typeface="Calibri" panose="020F0502020204030204" pitchFamily="34" charset="0"/>
              <a:cs typeface="Calibri" panose="020F0502020204030204" pitchFamily="34" charset="0"/>
            </a:endParaRPr>
          </a:p>
        </p:txBody>
      </p:sp>
      <p:sp>
        <p:nvSpPr>
          <p:cNvPr id="20" name="object 4"/>
          <p:cNvSpPr/>
          <p:nvPr/>
        </p:nvSpPr>
        <p:spPr>
          <a:xfrm>
            <a:off x="421540" y="982237"/>
            <a:ext cx="360680" cy="337185"/>
          </a:xfrm>
          <a:custGeom>
            <a:avLst/>
            <a:gdLst/>
            <a:ahLst/>
            <a:cxnLst/>
            <a:rect l="l" t="t" r="r" b="b"/>
            <a:pathLst>
              <a:path w="360680" h="337185">
                <a:moveTo>
                  <a:pt x="267423" y="0"/>
                </a:moveTo>
                <a:lnTo>
                  <a:pt x="244560" y="3091"/>
                </a:lnTo>
                <a:lnTo>
                  <a:pt x="223769" y="11874"/>
                </a:lnTo>
                <a:lnTo>
                  <a:pt x="204171" y="25896"/>
                </a:lnTo>
                <a:lnTo>
                  <a:pt x="184886" y="44704"/>
                </a:lnTo>
                <a:lnTo>
                  <a:pt x="184886" y="307339"/>
                </a:lnTo>
                <a:lnTo>
                  <a:pt x="218033" y="284559"/>
                </a:lnTo>
                <a:lnTo>
                  <a:pt x="251941" y="271018"/>
                </a:lnTo>
                <a:lnTo>
                  <a:pt x="285608" y="267477"/>
                </a:lnTo>
                <a:lnTo>
                  <a:pt x="318033" y="274700"/>
                </a:lnTo>
                <a:lnTo>
                  <a:pt x="317334" y="58547"/>
                </a:lnTo>
                <a:lnTo>
                  <a:pt x="333540" y="58547"/>
                </a:lnTo>
                <a:lnTo>
                  <a:pt x="332486" y="301117"/>
                </a:lnTo>
                <a:lnTo>
                  <a:pt x="291933" y="289804"/>
                </a:lnTo>
                <a:lnTo>
                  <a:pt x="257633" y="289004"/>
                </a:lnTo>
                <a:lnTo>
                  <a:pt x="223859" y="296134"/>
                </a:lnTo>
                <a:lnTo>
                  <a:pt x="184886" y="308737"/>
                </a:lnTo>
                <a:lnTo>
                  <a:pt x="184886" y="310388"/>
                </a:lnTo>
                <a:lnTo>
                  <a:pt x="175234" y="308610"/>
                </a:lnTo>
                <a:lnTo>
                  <a:pt x="137133" y="296531"/>
                </a:lnTo>
                <a:lnTo>
                  <a:pt x="102408" y="288178"/>
                </a:lnTo>
                <a:lnTo>
                  <a:pt x="66665" y="287660"/>
                </a:lnTo>
                <a:lnTo>
                  <a:pt x="25514" y="299085"/>
                </a:lnTo>
                <a:lnTo>
                  <a:pt x="26581" y="58547"/>
                </a:lnTo>
                <a:lnTo>
                  <a:pt x="42773" y="58547"/>
                </a:lnTo>
                <a:lnTo>
                  <a:pt x="42075" y="274700"/>
                </a:lnTo>
                <a:lnTo>
                  <a:pt x="74502" y="267477"/>
                </a:lnTo>
                <a:lnTo>
                  <a:pt x="108173" y="271018"/>
                </a:lnTo>
                <a:lnTo>
                  <a:pt x="142085" y="284559"/>
                </a:lnTo>
                <a:lnTo>
                  <a:pt x="175234" y="307339"/>
                </a:lnTo>
                <a:lnTo>
                  <a:pt x="175234" y="44704"/>
                </a:lnTo>
                <a:lnTo>
                  <a:pt x="155942" y="25896"/>
                </a:lnTo>
                <a:lnTo>
                  <a:pt x="136340" y="11874"/>
                </a:lnTo>
                <a:lnTo>
                  <a:pt x="115548" y="3091"/>
                </a:lnTo>
                <a:lnTo>
                  <a:pt x="92684" y="0"/>
                </a:lnTo>
                <a:lnTo>
                  <a:pt x="81372" y="531"/>
                </a:lnTo>
                <a:lnTo>
                  <a:pt x="69364" y="2349"/>
                </a:lnTo>
                <a:lnTo>
                  <a:pt x="56580" y="5500"/>
                </a:lnTo>
                <a:lnTo>
                  <a:pt x="42938" y="10033"/>
                </a:lnTo>
                <a:lnTo>
                  <a:pt x="42811" y="47751"/>
                </a:lnTo>
                <a:lnTo>
                  <a:pt x="11391" y="47625"/>
                </a:lnTo>
                <a:lnTo>
                  <a:pt x="11391" y="82042"/>
                </a:lnTo>
                <a:lnTo>
                  <a:pt x="0" y="82042"/>
                </a:lnTo>
                <a:lnTo>
                  <a:pt x="0" y="337058"/>
                </a:lnTo>
                <a:lnTo>
                  <a:pt x="360121" y="337058"/>
                </a:lnTo>
                <a:lnTo>
                  <a:pt x="360121" y="82042"/>
                </a:lnTo>
                <a:lnTo>
                  <a:pt x="346862" y="82042"/>
                </a:lnTo>
                <a:lnTo>
                  <a:pt x="346862" y="47625"/>
                </a:lnTo>
                <a:lnTo>
                  <a:pt x="317296" y="47751"/>
                </a:lnTo>
                <a:lnTo>
                  <a:pt x="317182" y="10033"/>
                </a:lnTo>
                <a:lnTo>
                  <a:pt x="303540" y="5500"/>
                </a:lnTo>
                <a:lnTo>
                  <a:pt x="290755" y="2349"/>
                </a:lnTo>
                <a:lnTo>
                  <a:pt x="278743" y="531"/>
                </a:lnTo>
                <a:lnTo>
                  <a:pt x="267423" y="0"/>
                </a:lnTo>
                <a:close/>
              </a:path>
            </a:pathLst>
          </a:custGeom>
          <a:solidFill>
            <a:srgbClr val="20205A"/>
          </a:solidFill>
        </p:spPr>
        <p:txBody>
          <a:bodyPr wrap="square" lIns="0" tIns="0" rIns="0" bIns="0" rtlCol="0"/>
          <a:lstStyle/>
          <a:p>
            <a:endParaRPr/>
          </a:p>
        </p:txBody>
      </p:sp>
      <p:sp>
        <p:nvSpPr>
          <p:cNvPr id="21" name="object 5"/>
          <p:cNvSpPr/>
          <p:nvPr/>
        </p:nvSpPr>
        <p:spPr>
          <a:xfrm>
            <a:off x="374535" y="2926323"/>
            <a:ext cx="407685" cy="437515"/>
          </a:xfrm>
          <a:custGeom>
            <a:avLst/>
            <a:gdLst/>
            <a:ahLst/>
            <a:cxnLst/>
            <a:rect l="l" t="t" r="r" b="b"/>
            <a:pathLst>
              <a:path w="433705" h="437514">
                <a:moveTo>
                  <a:pt x="211023" y="15112"/>
                </a:moveTo>
                <a:lnTo>
                  <a:pt x="162636" y="20686"/>
                </a:lnTo>
                <a:lnTo>
                  <a:pt x="118219" y="36564"/>
                </a:lnTo>
                <a:lnTo>
                  <a:pt x="79037" y="61479"/>
                </a:lnTo>
                <a:lnTo>
                  <a:pt x="46358" y="94165"/>
                </a:lnTo>
                <a:lnTo>
                  <a:pt x="21448" y="133356"/>
                </a:lnTo>
                <a:lnTo>
                  <a:pt x="5573" y="177785"/>
                </a:lnTo>
                <a:lnTo>
                  <a:pt x="0" y="226186"/>
                </a:lnTo>
                <a:lnTo>
                  <a:pt x="5573" y="274554"/>
                </a:lnTo>
                <a:lnTo>
                  <a:pt x="21448" y="318958"/>
                </a:lnTo>
                <a:lnTo>
                  <a:pt x="46358" y="358131"/>
                </a:lnTo>
                <a:lnTo>
                  <a:pt x="79037" y="390804"/>
                </a:lnTo>
                <a:lnTo>
                  <a:pt x="118219" y="415712"/>
                </a:lnTo>
                <a:lnTo>
                  <a:pt x="162636" y="431586"/>
                </a:lnTo>
                <a:lnTo>
                  <a:pt x="211023" y="437159"/>
                </a:lnTo>
                <a:lnTo>
                  <a:pt x="259409" y="431586"/>
                </a:lnTo>
                <a:lnTo>
                  <a:pt x="303827" y="415712"/>
                </a:lnTo>
                <a:lnTo>
                  <a:pt x="330463" y="398779"/>
                </a:lnTo>
                <a:lnTo>
                  <a:pt x="211023" y="398779"/>
                </a:lnTo>
                <a:lnTo>
                  <a:pt x="165130" y="392613"/>
                </a:lnTo>
                <a:lnTo>
                  <a:pt x="123890" y="375211"/>
                </a:lnTo>
                <a:lnTo>
                  <a:pt x="88949" y="348221"/>
                </a:lnTo>
                <a:lnTo>
                  <a:pt x="61952" y="313289"/>
                </a:lnTo>
                <a:lnTo>
                  <a:pt x="44547" y="272062"/>
                </a:lnTo>
                <a:lnTo>
                  <a:pt x="38379" y="226186"/>
                </a:lnTo>
                <a:lnTo>
                  <a:pt x="44483" y="180752"/>
                </a:lnTo>
                <a:lnTo>
                  <a:pt x="61952" y="139017"/>
                </a:lnTo>
                <a:lnTo>
                  <a:pt x="88949" y="104060"/>
                </a:lnTo>
                <a:lnTo>
                  <a:pt x="123890" y="77051"/>
                </a:lnTo>
                <a:lnTo>
                  <a:pt x="165130" y="59637"/>
                </a:lnTo>
                <a:lnTo>
                  <a:pt x="211023" y="53466"/>
                </a:lnTo>
                <a:lnTo>
                  <a:pt x="330772" y="53466"/>
                </a:lnTo>
                <a:lnTo>
                  <a:pt x="330708" y="52450"/>
                </a:lnTo>
                <a:lnTo>
                  <a:pt x="303933" y="36651"/>
                </a:lnTo>
                <a:lnTo>
                  <a:pt x="274804" y="24923"/>
                </a:lnTo>
                <a:lnTo>
                  <a:pt x="243706" y="17625"/>
                </a:lnTo>
                <a:lnTo>
                  <a:pt x="211023" y="15112"/>
                </a:lnTo>
                <a:close/>
              </a:path>
              <a:path w="433705" h="437514">
                <a:moveTo>
                  <a:pt x="365798" y="104393"/>
                </a:moveTo>
                <a:lnTo>
                  <a:pt x="348348" y="121792"/>
                </a:lnTo>
                <a:lnTo>
                  <a:pt x="363237" y="144801"/>
                </a:lnTo>
                <a:lnTo>
                  <a:pt x="374337" y="170132"/>
                </a:lnTo>
                <a:lnTo>
                  <a:pt x="381272" y="197391"/>
                </a:lnTo>
                <a:lnTo>
                  <a:pt x="383667" y="226186"/>
                </a:lnTo>
                <a:lnTo>
                  <a:pt x="377500" y="272062"/>
                </a:lnTo>
                <a:lnTo>
                  <a:pt x="360096" y="313289"/>
                </a:lnTo>
                <a:lnTo>
                  <a:pt x="333101" y="348221"/>
                </a:lnTo>
                <a:lnTo>
                  <a:pt x="298161" y="375211"/>
                </a:lnTo>
                <a:lnTo>
                  <a:pt x="256919" y="392613"/>
                </a:lnTo>
                <a:lnTo>
                  <a:pt x="211023" y="398779"/>
                </a:lnTo>
                <a:lnTo>
                  <a:pt x="330463" y="398779"/>
                </a:lnTo>
                <a:lnTo>
                  <a:pt x="375687" y="358131"/>
                </a:lnTo>
                <a:lnTo>
                  <a:pt x="400598" y="318958"/>
                </a:lnTo>
                <a:lnTo>
                  <a:pt x="416473" y="274554"/>
                </a:lnTo>
                <a:lnTo>
                  <a:pt x="422046" y="226186"/>
                </a:lnTo>
                <a:lnTo>
                  <a:pt x="419480" y="193155"/>
                </a:lnTo>
                <a:lnTo>
                  <a:pt x="412035" y="161766"/>
                </a:lnTo>
                <a:lnTo>
                  <a:pt x="400090" y="132425"/>
                </a:lnTo>
                <a:lnTo>
                  <a:pt x="384022" y="105536"/>
                </a:lnTo>
                <a:lnTo>
                  <a:pt x="365798" y="104393"/>
                </a:lnTo>
                <a:close/>
              </a:path>
              <a:path w="433705" h="437514">
                <a:moveTo>
                  <a:pt x="211023" y="78485"/>
                </a:moveTo>
                <a:lnTo>
                  <a:pt x="164332" y="86007"/>
                </a:lnTo>
                <a:lnTo>
                  <a:pt x="123783" y="106958"/>
                </a:lnTo>
                <a:lnTo>
                  <a:pt x="91808" y="138918"/>
                </a:lnTo>
                <a:lnTo>
                  <a:pt x="70839" y="179468"/>
                </a:lnTo>
                <a:lnTo>
                  <a:pt x="63309" y="226186"/>
                </a:lnTo>
                <a:lnTo>
                  <a:pt x="70839" y="272854"/>
                </a:lnTo>
                <a:lnTo>
                  <a:pt x="91808" y="313391"/>
                </a:lnTo>
                <a:lnTo>
                  <a:pt x="123783" y="345362"/>
                </a:lnTo>
                <a:lnTo>
                  <a:pt x="164332" y="366331"/>
                </a:lnTo>
                <a:lnTo>
                  <a:pt x="211023" y="373862"/>
                </a:lnTo>
                <a:lnTo>
                  <a:pt x="257713" y="366331"/>
                </a:lnTo>
                <a:lnTo>
                  <a:pt x="298263" y="345362"/>
                </a:lnTo>
                <a:lnTo>
                  <a:pt x="308512" y="335114"/>
                </a:lnTo>
                <a:lnTo>
                  <a:pt x="211023" y="335114"/>
                </a:lnTo>
                <a:lnTo>
                  <a:pt x="168606" y="326551"/>
                </a:lnTo>
                <a:lnTo>
                  <a:pt x="133970" y="303201"/>
                </a:lnTo>
                <a:lnTo>
                  <a:pt x="110619" y="268576"/>
                </a:lnTo>
                <a:lnTo>
                  <a:pt x="102057" y="226186"/>
                </a:lnTo>
                <a:lnTo>
                  <a:pt x="110619" y="183765"/>
                </a:lnTo>
                <a:lnTo>
                  <a:pt x="133970" y="149129"/>
                </a:lnTo>
                <a:lnTo>
                  <a:pt x="168606" y="125781"/>
                </a:lnTo>
                <a:lnTo>
                  <a:pt x="211023" y="117220"/>
                </a:lnTo>
                <a:lnTo>
                  <a:pt x="281288" y="117220"/>
                </a:lnTo>
                <a:lnTo>
                  <a:pt x="294322" y="104139"/>
                </a:lnTo>
                <a:lnTo>
                  <a:pt x="275656" y="93273"/>
                </a:lnTo>
                <a:lnTo>
                  <a:pt x="255377" y="85216"/>
                </a:lnTo>
                <a:lnTo>
                  <a:pt x="233747" y="80208"/>
                </a:lnTo>
                <a:lnTo>
                  <a:pt x="211023" y="78485"/>
                </a:lnTo>
                <a:close/>
              </a:path>
              <a:path w="433705" h="437514">
                <a:moveTo>
                  <a:pt x="330555" y="139572"/>
                </a:moveTo>
                <a:lnTo>
                  <a:pt x="302628" y="167512"/>
                </a:lnTo>
                <a:lnTo>
                  <a:pt x="310007" y="180752"/>
                </a:lnTo>
                <a:lnTo>
                  <a:pt x="315456" y="195040"/>
                </a:lnTo>
                <a:lnTo>
                  <a:pt x="318832" y="210232"/>
                </a:lnTo>
                <a:lnTo>
                  <a:pt x="319989" y="226186"/>
                </a:lnTo>
                <a:lnTo>
                  <a:pt x="311408" y="268603"/>
                </a:lnTo>
                <a:lnTo>
                  <a:pt x="288075" y="303201"/>
                </a:lnTo>
                <a:lnTo>
                  <a:pt x="253439" y="326551"/>
                </a:lnTo>
                <a:lnTo>
                  <a:pt x="211023" y="335114"/>
                </a:lnTo>
                <a:lnTo>
                  <a:pt x="308512" y="335114"/>
                </a:lnTo>
                <a:lnTo>
                  <a:pt x="330238" y="313391"/>
                </a:lnTo>
                <a:lnTo>
                  <a:pt x="351206" y="272854"/>
                </a:lnTo>
                <a:lnTo>
                  <a:pt x="358736" y="226186"/>
                </a:lnTo>
                <a:lnTo>
                  <a:pt x="356833" y="202402"/>
                </a:lnTo>
                <a:lnTo>
                  <a:pt x="351313" y="179831"/>
                </a:lnTo>
                <a:lnTo>
                  <a:pt x="342459" y="158785"/>
                </a:lnTo>
                <a:lnTo>
                  <a:pt x="330555" y="139572"/>
                </a:lnTo>
                <a:close/>
              </a:path>
              <a:path w="433705" h="437514">
                <a:moveTo>
                  <a:pt x="211023" y="144017"/>
                </a:moveTo>
                <a:lnTo>
                  <a:pt x="179078" y="150481"/>
                </a:lnTo>
                <a:lnTo>
                  <a:pt x="152992" y="168100"/>
                </a:lnTo>
                <a:lnTo>
                  <a:pt x="135404" y="194220"/>
                </a:lnTo>
                <a:lnTo>
                  <a:pt x="128955" y="226186"/>
                </a:lnTo>
                <a:lnTo>
                  <a:pt x="135404" y="258102"/>
                </a:lnTo>
                <a:lnTo>
                  <a:pt x="152992" y="284173"/>
                </a:lnTo>
                <a:lnTo>
                  <a:pt x="179078" y="301755"/>
                </a:lnTo>
                <a:lnTo>
                  <a:pt x="211023" y="308203"/>
                </a:lnTo>
                <a:lnTo>
                  <a:pt x="242968" y="301755"/>
                </a:lnTo>
                <a:lnTo>
                  <a:pt x="269054" y="284173"/>
                </a:lnTo>
                <a:lnTo>
                  <a:pt x="277115" y="272224"/>
                </a:lnTo>
                <a:lnTo>
                  <a:pt x="211023" y="272224"/>
                </a:lnTo>
                <a:lnTo>
                  <a:pt x="193086" y="268603"/>
                </a:lnTo>
                <a:lnTo>
                  <a:pt x="178441" y="258730"/>
                </a:lnTo>
                <a:lnTo>
                  <a:pt x="168567" y="244095"/>
                </a:lnTo>
                <a:lnTo>
                  <a:pt x="164947" y="226186"/>
                </a:lnTo>
                <a:lnTo>
                  <a:pt x="168567" y="208214"/>
                </a:lnTo>
                <a:lnTo>
                  <a:pt x="178441" y="193563"/>
                </a:lnTo>
                <a:lnTo>
                  <a:pt x="193086" y="183699"/>
                </a:lnTo>
                <a:lnTo>
                  <a:pt x="211023" y="180085"/>
                </a:lnTo>
                <a:lnTo>
                  <a:pt x="218401" y="180085"/>
                </a:lnTo>
                <a:lnTo>
                  <a:pt x="246214" y="152272"/>
                </a:lnTo>
                <a:lnTo>
                  <a:pt x="238031" y="148732"/>
                </a:lnTo>
                <a:lnTo>
                  <a:pt x="229395" y="146145"/>
                </a:lnTo>
                <a:lnTo>
                  <a:pt x="220370" y="144557"/>
                </a:lnTo>
                <a:lnTo>
                  <a:pt x="211023" y="144017"/>
                </a:lnTo>
                <a:close/>
              </a:path>
              <a:path w="433705" h="437514">
                <a:moveTo>
                  <a:pt x="282879" y="187324"/>
                </a:moveTo>
                <a:lnTo>
                  <a:pt x="255485" y="214629"/>
                </a:lnTo>
                <a:lnTo>
                  <a:pt x="256603" y="218312"/>
                </a:lnTo>
                <a:lnTo>
                  <a:pt x="257098" y="222122"/>
                </a:lnTo>
                <a:lnTo>
                  <a:pt x="257098" y="226186"/>
                </a:lnTo>
                <a:lnTo>
                  <a:pt x="253478" y="244095"/>
                </a:lnTo>
                <a:lnTo>
                  <a:pt x="243605" y="258730"/>
                </a:lnTo>
                <a:lnTo>
                  <a:pt x="228959" y="268603"/>
                </a:lnTo>
                <a:lnTo>
                  <a:pt x="211023" y="272224"/>
                </a:lnTo>
                <a:lnTo>
                  <a:pt x="277115" y="272224"/>
                </a:lnTo>
                <a:lnTo>
                  <a:pt x="286641" y="258102"/>
                </a:lnTo>
                <a:lnTo>
                  <a:pt x="293090" y="226186"/>
                </a:lnTo>
                <a:lnTo>
                  <a:pt x="292427" y="215721"/>
                </a:lnTo>
                <a:lnTo>
                  <a:pt x="290471" y="205708"/>
                </a:lnTo>
                <a:lnTo>
                  <a:pt x="287272" y="196218"/>
                </a:lnTo>
                <a:lnTo>
                  <a:pt x="282879" y="187324"/>
                </a:lnTo>
                <a:close/>
              </a:path>
              <a:path w="433705" h="437514">
                <a:moveTo>
                  <a:pt x="211023" y="202691"/>
                </a:moveTo>
                <a:lnTo>
                  <a:pt x="201895" y="204541"/>
                </a:lnTo>
                <a:lnTo>
                  <a:pt x="194443" y="209581"/>
                </a:lnTo>
                <a:lnTo>
                  <a:pt x="189420" y="217050"/>
                </a:lnTo>
                <a:lnTo>
                  <a:pt x="187578" y="226186"/>
                </a:lnTo>
                <a:lnTo>
                  <a:pt x="189420" y="235287"/>
                </a:lnTo>
                <a:lnTo>
                  <a:pt x="194443" y="242728"/>
                </a:lnTo>
                <a:lnTo>
                  <a:pt x="201895" y="247750"/>
                </a:lnTo>
                <a:lnTo>
                  <a:pt x="211023" y="249593"/>
                </a:lnTo>
                <a:lnTo>
                  <a:pt x="220151" y="247750"/>
                </a:lnTo>
                <a:lnTo>
                  <a:pt x="227603" y="242728"/>
                </a:lnTo>
                <a:lnTo>
                  <a:pt x="232625" y="235287"/>
                </a:lnTo>
                <a:lnTo>
                  <a:pt x="234467" y="226186"/>
                </a:lnTo>
                <a:lnTo>
                  <a:pt x="234350" y="222122"/>
                </a:lnTo>
                <a:lnTo>
                  <a:pt x="233705" y="219328"/>
                </a:lnTo>
                <a:lnTo>
                  <a:pt x="232194" y="216407"/>
                </a:lnTo>
                <a:lnTo>
                  <a:pt x="245141" y="203453"/>
                </a:lnTo>
                <a:lnTo>
                  <a:pt x="215023" y="203453"/>
                </a:lnTo>
                <a:lnTo>
                  <a:pt x="211023" y="202691"/>
                </a:lnTo>
                <a:close/>
              </a:path>
              <a:path w="433705" h="437514">
                <a:moveTo>
                  <a:pt x="393153" y="0"/>
                </a:moveTo>
                <a:lnTo>
                  <a:pt x="346506" y="46735"/>
                </a:lnTo>
                <a:lnTo>
                  <a:pt x="347992" y="70484"/>
                </a:lnTo>
                <a:lnTo>
                  <a:pt x="215023" y="203453"/>
                </a:lnTo>
                <a:lnTo>
                  <a:pt x="245141" y="203453"/>
                </a:lnTo>
                <a:lnTo>
                  <a:pt x="362940" y="85597"/>
                </a:lnTo>
                <a:lnTo>
                  <a:pt x="388481" y="85597"/>
                </a:lnTo>
                <a:lnTo>
                  <a:pt x="433603" y="40512"/>
                </a:lnTo>
                <a:lnTo>
                  <a:pt x="395541" y="38099"/>
                </a:lnTo>
                <a:lnTo>
                  <a:pt x="393153" y="0"/>
                </a:lnTo>
                <a:close/>
              </a:path>
              <a:path w="433705" h="437514">
                <a:moveTo>
                  <a:pt x="218401" y="180085"/>
                </a:moveTo>
                <a:lnTo>
                  <a:pt x="213321" y="180085"/>
                </a:lnTo>
                <a:lnTo>
                  <a:pt x="215582" y="180212"/>
                </a:lnTo>
                <a:lnTo>
                  <a:pt x="217766" y="180720"/>
                </a:lnTo>
                <a:lnTo>
                  <a:pt x="218401" y="180085"/>
                </a:lnTo>
                <a:close/>
              </a:path>
              <a:path w="433705" h="437514">
                <a:moveTo>
                  <a:pt x="281288" y="117220"/>
                </a:moveTo>
                <a:lnTo>
                  <a:pt x="211023" y="117220"/>
                </a:lnTo>
                <a:lnTo>
                  <a:pt x="225856" y="118229"/>
                </a:lnTo>
                <a:lnTo>
                  <a:pt x="240061" y="121189"/>
                </a:lnTo>
                <a:lnTo>
                  <a:pt x="253485" y="126007"/>
                </a:lnTo>
                <a:lnTo>
                  <a:pt x="265976" y="132587"/>
                </a:lnTo>
                <a:lnTo>
                  <a:pt x="281288" y="117220"/>
                </a:lnTo>
                <a:close/>
              </a:path>
              <a:path w="433705" h="437514">
                <a:moveTo>
                  <a:pt x="388481" y="85597"/>
                </a:moveTo>
                <a:lnTo>
                  <a:pt x="362940" y="85597"/>
                </a:lnTo>
                <a:lnTo>
                  <a:pt x="386956" y="87121"/>
                </a:lnTo>
                <a:lnTo>
                  <a:pt x="388481" y="85597"/>
                </a:lnTo>
                <a:close/>
              </a:path>
              <a:path w="433705" h="437514">
                <a:moveTo>
                  <a:pt x="330772" y="53466"/>
                </a:moveTo>
                <a:lnTo>
                  <a:pt x="211023" y="53466"/>
                </a:lnTo>
                <a:lnTo>
                  <a:pt x="238779" y="55695"/>
                </a:lnTo>
                <a:lnTo>
                  <a:pt x="265117" y="62150"/>
                </a:lnTo>
                <a:lnTo>
                  <a:pt x="289681" y="72487"/>
                </a:lnTo>
                <a:lnTo>
                  <a:pt x="312115" y="86359"/>
                </a:lnTo>
                <a:lnTo>
                  <a:pt x="331622" y="66928"/>
                </a:lnTo>
                <a:lnTo>
                  <a:pt x="330772" y="53466"/>
                </a:lnTo>
                <a:close/>
              </a:path>
            </a:pathLst>
          </a:custGeom>
          <a:solidFill>
            <a:srgbClr val="20205A"/>
          </a:solidFill>
        </p:spPr>
        <p:txBody>
          <a:bodyPr wrap="square" lIns="0" tIns="0" rIns="0" bIns="0" rtlCol="0"/>
          <a:lstStyle/>
          <a:p>
            <a:endParaRPr/>
          </a:p>
        </p:txBody>
      </p:sp>
      <p:sp>
        <p:nvSpPr>
          <p:cNvPr id="22" name="object 6"/>
          <p:cNvSpPr/>
          <p:nvPr/>
        </p:nvSpPr>
        <p:spPr>
          <a:xfrm>
            <a:off x="392000" y="2211710"/>
            <a:ext cx="400909" cy="387350"/>
          </a:xfrm>
          <a:custGeom>
            <a:avLst/>
            <a:gdLst/>
            <a:ahLst/>
            <a:cxnLst/>
            <a:rect l="l" t="t" r="r" b="b"/>
            <a:pathLst>
              <a:path w="311150" h="311150">
                <a:moveTo>
                  <a:pt x="294640" y="258064"/>
                </a:moveTo>
                <a:lnTo>
                  <a:pt x="258076" y="294640"/>
                </a:lnTo>
                <a:lnTo>
                  <a:pt x="261556" y="298069"/>
                </a:lnTo>
                <a:lnTo>
                  <a:pt x="265036" y="301625"/>
                </a:lnTo>
                <a:lnTo>
                  <a:pt x="268516" y="305054"/>
                </a:lnTo>
                <a:lnTo>
                  <a:pt x="274294" y="310896"/>
                </a:lnTo>
                <a:lnTo>
                  <a:pt x="283641" y="310896"/>
                </a:lnTo>
                <a:lnTo>
                  <a:pt x="289420" y="305054"/>
                </a:lnTo>
                <a:lnTo>
                  <a:pt x="305079" y="289433"/>
                </a:lnTo>
                <a:lnTo>
                  <a:pt x="310857" y="283591"/>
                </a:lnTo>
                <a:lnTo>
                  <a:pt x="310857" y="274320"/>
                </a:lnTo>
                <a:lnTo>
                  <a:pt x="305079" y="268478"/>
                </a:lnTo>
                <a:lnTo>
                  <a:pt x="294640" y="258064"/>
                </a:lnTo>
                <a:close/>
              </a:path>
              <a:path w="311150" h="311150">
                <a:moveTo>
                  <a:pt x="237319" y="200787"/>
                </a:moveTo>
                <a:lnTo>
                  <a:pt x="164185" y="200787"/>
                </a:lnTo>
                <a:lnTo>
                  <a:pt x="254215" y="290830"/>
                </a:lnTo>
                <a:lnTo>
                  <a:pt x="290779" y="254254"/>
                </a:lnTo>
                <a:lnTo>
                  <a:pt x="237319" y="200787"/>
                </a:lnTo>
                <a:close/>
              </a:path>
              <a:path w="311150" h="311150">
                <a:moveTo>
                  <a:pt x="108966" y="0"/>
                </a:moveTo>
                <a:lnTo>
                  <a:pt x="66554" y="8560"/>
                </a:lnTo>
                <a:lnTo>
                  <a:pt x="31918" y="31908"/>
                </a:lnTo>
                <a:lnTo>
                  <a:pt x="8564" y="66544"/>
                </a:lnTo>
                <a:lnTo>
                  <a:pt x="0" y="108966"/>
                </a:lnTo>
                <a:lnTo>
                  <a:pt x="8564" y="151387"/>
                </a:lnTo>
                <a:lnTo>
                  <a:pt x="31918" y="186023"/>
                </a:lnTo>
                <a:lnTo>
                  <a:pt x="66554" y="209371"/>
                </a:lnTo>
                <a:lnTo>
                  <a:pt x="108966" y="217932"/>
                </a:lnTo>
                <a:lnTo>
                  <a:pt x="124096" y="216860"/>
                </a:lnTo>
                <a:lnTo>
                  <a:pt x="138495" y="213645"/>
                </a:lnTo>
                <a:lnTo>
                  <a:pt x="151933" y="208287"/>
                </a:lnTo>
                <a:lnTo>
                  <a:pt x="164185" y="200787"/>
                </a:lnTo>
                <a:lnTo>
                  <a:pt x="237319" y="200787"/>
                </a:lnTo>
                <a:lnTo>
                  <a:pt x="229827" y="193294"/>
                </a:lnTo>
                <a:lnTo>
                  <a:pt x="108966" y="193294"/>
                </a:lnTo>
                <a:lnTo>
                  <a:pt x="76135" y="186672"/>
                </a:lnTo>
                <a:lnTo>
                  <a:pt x="49326" y="168608"/>
                </a:lnTo>
                <a:lnTo>
                  <a:pt x="31252" y="141805"/>
                </a:lnTo>
                <a:lnTo>
                  <a:pt x="24625" y="108966"/>
                </a:lnTo>
                <a:lnTo>
                  <a:pt x="31252" y="76126"/>
                </a:lnTo>
                <a:lnTo>
                  <a:pt x="49326" y="49323"/>
                </a:lnTo>
                <a:lnTo>
                  <a:pt x="76135" y="31259"/>
                </a:lnTo>
                <a:lnTo>
                  <a:pt x="108966" y="24638"/>
                </a:lnTo>
                <a:lnTo>
                  <a:pt x="175237" y="24638"/>
                </a:lnTo>
                <a:lnTo>
                  <a:pt x="151384" y="8560"/>
                </a:lnTo>
                <a:lnTo>
                  <a:pt x="108966" y="0"/>
                </a:lnTo>
                <a:close/>
              </a:path>
              <a:path w="311150" h="311150">
                <a:moveTo>
                  <a:pt x="175237" y="24638"/>
                </a:moveTo>
                <a:lnTo>
                  <a:pt x="108966" y="24638"/>
                </a:lnTo>
                <a:lnTo>
                  <a:pt x="141798" y="31259"/>
                </a:lnTo>
                <a:lnTo>
                  <a:pt x="168611" y="49323"/>
                </a:lnTo>
                <a:lnTo>
                  <a:pt x="186690" y="76126"/>
                </a:lnTo>
                <a:lnTo>
                  <a:pt x="193319" y="108966"/>
                </a:lnTo>
                <a:lnTo>
                  <a:pt x="186689" y="141805"/>
                </a:lnTo>
                <a:lnTo>
                  <a:pt x="168611" y="168608"/>
                </a:lnTo>
                <a:lnTo>
                  <a:pt x="141798" y="186672"/>
                </a:lnTo>
                <a:lnTo>
                  <a:pt x="108966" y="193294"/>
                </a:lnTo>
                <a:lnTo>
                  <a:pt x="229827" y="193294"/>
                </a:lnTo>
                <a:lnTo>
                  <a:pt x="200748" y="164211"/>
                </a:lnTo>
                <a:lnTo>
                  <a:pt x="208289" y="151935"/>
                </a:lnTo>
                <a:lnTo>
                  <a:pt x="213661" y="138493"/>
                </a:lnTo>
                <a:lnTo>
                  <a:pt x="216875" y="124098"/>
                </a:lnTo>
                <a:lnTo>
                  <a:pt x="217944" y="108966"/>
                </a:lnTo>
                <a:lnTo>
                  <a:pt x="209380" y="66544"/>
                </a:lnTo>
                <a:lnTo>
                  <a:pt x="186024" y="31908"/>
                </a:lnTo>
                <a:lnTo>
                  <a:pt x="175237" y="24638"/>
                </a:lnTo>
                <a:close/>
              </a:path>
              <a:path w="311150" h="311150">
                <a:moveTo>
                  <a:pt x="153192" y="46430"/>
                </a:moveTo>
                <a:lnTo>
                  <a:pt x="113990" y="46430"/>
                </a:lnTo>
                <a:lnTo>
                  <a:pt x="127430" y="49022"/>
                </a:lnTo>
                <a:lnTo>
                  <a:pt x="139991" y="54471"/>
                </a:lnTo>
                <a:lnTo>
                  <a:pt x="166931" y="84962"/>
                </a:lnTo>
                <a:lnTo>
                  <a:pt x="171640" y="111887"/>
                </a:lnTo>
                <a:lnTo>
                  <a:pt x="185927" y="112522"/>
                </a:lnTo>
                <a:lnTo>
                  <a:pt x="184842" y="95591"/>
                </a:lnTo>
                <a:lnTo>
                  <a:pt x="180141" y="79470"/>
                </a:lnTo>
                <a:lnTo>
                  <a:pt x="172056" y="64730"/>
                </a:lnTo>
                <a:lnTo>
                  <a:pt x="160820" y="51943"/>
                </a:lnTo>
                <a:lnTo>
                  <a:pt x="153192" y="46430"/>
                </a:lnTo>
                <a:close/>
              </a:path>
              <a:path w="311150" h="311150">
                <a:moveTo>
                  <a:pt x="115130" y="32154"/>
                </a:moveTo>
                <a:lnTo>
                  <a:pt x="98132" y="32639"/>
                </a:lnTo>
                <a:lnTo>
                  <a:pt x="100152" y="46863"/>
                </a:lnTo>
                <a:lnTo>
                  <a:pt x="113990" y="46430"/>
                </a:lnTo>
                <a:lnTo>
                  <a:pt x="153192" y="46430"/>
                </a:lnTo>
                <a:lnTo>
                  <a:pt x="147058" y="41997"/>
                </a:lnTo>
                <a:lnTo>
                  <a:pt x="131633" y="35337"/>
                </a:lnTo>
                <a:lnTo>
                  <a:pt x="115130" y="32154"/>
                </a:lnTo>
                <a:close/>
              </a:path>
            </a:pathLst>
          </a:custGeom>
          <a:solidFill>
            <a:srgbClr val="20205A"/>
          </a:solidFill>
        </p:spPr>
        <p:txBody>
          <a:bodyPr wrap="square" lIns="0" tIns="0" rIns="0" bIns="0" rtlCol="0"/>
          <a:lstStyle/>
          <a:p>
            <a:endParaRPr/>
          </a:p>
        </p:txBody>
      </p:sp>
      <p:pic>
        <p:nvPicPr>
          <p:cNvPr id="24" name="Imag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481" y="3795886"/>
            <a:ext cx="663450" cy="663450"/>
          </a:xfrm>
          <a:prstGeom prst="rect">
            <a:avLst/>
          </a:prstGeom>
        </p:spPr>
      </p:pic>
      <p:sp>
        <p:nvSpPr>
          <p:cNvPr id="12" name="Rectangle 11"/>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a:solidFill>
                  <a:schemeClr val="tx2"/>
                </a:solidFill>
                <a:latin typeface="Calibri" panose="020F0502020204030204" pitchFamily="34" charset="0"/>
                <a:cs typeface="Calibri" panose="020F0502020204030204" pitchFamily="34" charset="0"/>
              </a:rPr>
              <a:t>PCN </a:t>
            </a:r>
            <a:r>
              <a:rPr lang="fr-FR" sz="3200" dirty="0" smtClean="0">
                <a:solidFill>
                  <a:schemeClr val="tx2"/>
                </a:solidFill>
                <a:latin typeface="Calibri" panose="020F0502020204030204" pitchFamily="34" charset="0"/>
                <a:cs typeface="Calibri" panose="020F0502020204030204" pitchFamily="34" charset="0"/>
              </a:rPr>
              <a:t>– </a:t>
            </a:r>
            <a:r>
              <a:rPr lang="fr-FR" sz="3200" dirty="0">
                <a:solidFill>
                  <a:schemeClr val="tx2"/>
                </a:solidFill>
                <a:latin typeface="Calibri" panose="020F0502020204030204" pitchFamily="34" charset="0"/>
                <a:cs typeface="Calibri" panose="020F0502020204030204" pitchFamily="34" charset="0"/>
              </a:rPr>
              <a:t>Que fait-on ?</a:t>
            </a:r>
          </a:p>
        </p:txBody>
      </p:sp>
    </p:spTree>
    <p:extLst>
      <p:ext uri="{BB962C8B-B14F-4D97-AF65-F5344CB8AC3E}">
        <p14:creationId xmlns:p14="http://schemas.microsoft.com/office/powerpoint/2010/main" val="318928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596336" y="4793692"/>
            <a:ext cx="1170000" cy="349802"/>
          </a:xfrm>
        </p:spPr>
        <p:txBody>
          <a:bodyPr/>
          <a:lstStyle/>
          <a:p>
            <a:fld id="{733122C9-A0B9-462F-8757-0847AD287B63}" type="slidenum">
              <a:rPr lang="fr-FR" smtClean="0"/>
              <a:pPr/>
              <a:t>5</a:t>
            </a:fld>
            <a:endParaRPr lang="fr-FR" dirty="0"/>
          </a:p>
        </p:txBody>
      </p:sp>
      <p:graphicFrame>
        <p:nvGraphicFramePr>
          <p:cNvPr id="7" name="Espace réservé du contenu 6"/>
          <p:cNvGraphicFramePr>
            <a:graphicFrameLocks noGrp="1"/>
          </p:cNvGraphicFramePr>
          <p:nvPr>
            <p:ph sz="quarter" idx="14"/>
            <p:extLst>
              <p:ext uri="{D42A27DB-BD31-4B8C-83A1-F6EECF244321}">
                <p14:modId xmlns:p14="http://schemas.microsoft.com/office/powerpoint/2010/main" val="3999429644"/>
              </p:ext>
            </p:extLst>
          </p:nvPr>
        </p:nvGraphicFramePr>
        <p:xfrm>
          <a:off x="365128" y="987574"/>
          <a:ext cx="8401208" cy="2952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e 8"/>
          <p:cNvGrpSpPr/>
          <p:nvPr/>
        </p:nvGrpSpPr>
        <p:grpSpPr>
          <a:xfrm>
            <a:off x="365134" y="4038064"/>
            <a:ext cx="8405963" cy="649999"/>
            <a:chOff x="6428530" y="0"/>
            <a:chExt cx="1992713" cy="3614589"/>
          </a:xfrm>
          <a:noFill/>
        </p:grpSpPr>
        <p:sp>
          <p:nvSpPr>
            <p:cNvPr id="17" name="Rectangle à coins arrondis 16"/>
            <p:cNvSpPr/>
            <p:nvPr/>
          </p:nvSpPr>
          <p:spPr>
            <a:xfrm>
              <a:off x="6428530" y="0"/>
              <a:ext cx="1992713" cy="3614589"/>
            </a:xfrm>
            <a:prstGeom prst="roundRect">
              <a:avLst>
                <a:gd name="adj" fmla="val 10000"/>
              </a:avLst>
            </a:prstGeom>
            <a:grpFill/>
            <a:ln>
              <a:solidFill>
                <a:srgbClr val="020290"/>
              </a:solid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8" name="ZoneTexte 17"/>
            <p:cNvSpPr txBox="1"/>
            <p:nvPr/>
          </p:nvSpPr>
          <p:spPr>
            <a:xfrm>
              <a:off x="6627467" y="525108"/>
              <a:ext cx="1593712" cy="1084374"/>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defTabSz="577760">
                <a:lnSpc>
                  <a:spcPct val="90000"/>
                </a:lnSpc>
                <a:spcBef>
                  <a:spcPct val="0"/>
                </a:spcBef>
                <a:spcAft>
                  <a:spcPct val="35000"/>
                </a:spcAft>
              </a:pPr>
              <a:r>
                <a:rPr lang="fr-FR" sz="1400" b="1" dirty="0">
                  <a:solidFill>
                    <a:srgbClr val="020290"/>
                  </a:solidFill>
                  <a:latin typeface="Calibri" panose="020F0502020204030204" pitchFamily="34" charset="0"/>
                  <a:cs typeface="Calibri" panose="020F0502020204030204" pitchFamily="34" charset="0"/>
                </a:rPr>
                <a:t>Élargir la participation et renforcer l’espace européen de la recherche</a:t>
              </a:r>
            </a:p>
          </p:txBody>
        </p:sp>
      </p:grpSp>
      <p:grpSp>
        <p:nvGrpSpPr>
          <p:cNvPr id="10" name="Groupe 9"/>
          <p:cNvGrpSpPr/>
          <p:nvPr/>
        </p:nvGrpSpPr>
        <p:grpSpPr>
          <a:xfrm>
            <a:off x="539552" y="4362960"/>
            <a:ext cx="3896409" cy="321010"/>
            <a:chOff x="6603965" y="1085435"/>
            <a:chExt cx="1618007" cy="1177457"/>
          </a:xfrm>
        </p:grpSpPr>
        <p:sp>
          <p:nvSpPr>
            <p:cNvPr id="15" name="Rectangle à coins arrondis 14"/>
            <p:cNvSpPr/>
            <p:nvPr/>
          </p:nvSpPr>
          <p:spPr>
            <a:xfrm>
              <a:off x="6627802" y="1085435"/>
              <a:ext cx="1594170" cy="1089848"/>
            </a:xfrm>
            <a:prstGeom prst="roundRect">
              <a:avLst>
                <a:gd name="adj" fmla="val 10000"/>
              </a:avLst>
            </a:prstGeom>
            <a:ln>
              <a:solidFill>
                <a:srgbClr val="F6E04B"/>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ZoneTexte 15"/>
            <p:cNvSpPr txBox="1"/>
            <p:nvPr/>
          </p:nvSpPr>
          <p:spPr>
            <a:xfrm>
              <a:off x="6603965" y="1241860"/>
              <a:ext cx="1530328" cy="10210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5240" tIns="11430" rIns="15240" bIns="11430" numCol="1" spcCol="1270" anchor="ctr" anchorCtr="0">
              <a:noAutofit/>
            </a:bodyPr>
            <a:lstStyle/>
            <a:p>
              <a:pPr algn="ctr" defTabSz="266663">
                <a:lnSpc>
                  <a:spcPct val="90000"/>
                </a:lnSpc>
                <a:spcBef>
                  <a:spcPct val="0"/>
                </a:spcBef>
                <a:spcAft>
                  <a:spcPct val="35000"/>
                </a:spcAft>
              </a:pPr>
              <a:r>
                <a:rPr lang="fr-FR" sz="1100" dirty="0">
                  <a:latin typeface="Calibri" panose="020F0502020204030204" pitchFamily="34" charset="0"/>
                  <a:cs typeface="Calibri" panose="020F0502020204030204" pitchFamily="34" charset="0"/>
                </a:rPr>
                <a:t>Élargir la participation et développer l’excellence </a:t>
              </a:r>
            </a:p>
          </p:txBody>
        </p:sp>
      </p:grpSp>
      <p:grpSp>
        <p:nvGrpSpPr>
          <p:cNvPr id="12" name="Groupe 11"/>
          <p:cNvGrpSpPr/>
          <p:nvPr/>
        </p:nvGrpSpPr>
        <p:grpSpPr>
          <a:xfrm>
            <a:off x="4692740" y="4359632"/>
            <a:ext cx="3839007" cy="299871"/>
            <a:chOff x="6595881" y="2315252"/>
            <a:chExt cx="1594170" cy="1089849"/>
          </a:xfrm>
        </p:grpSpPr>
        <p:sp>
          <p:nvSpPr>
            <p:cNvPr id="13" name="Rectangle à coins arrondis 12"/>
            <p:cNvSpPr/>
            <p:nvPr/>
          </p:nvSpPr>
          <p:spPr>
            <a:xfrm>
              <a:off x="6595881" y="2315252"/>
              <a:ext cx="1594170" cy="1089849"/>
            </a:xfrm>
            <a:prstGeom prst="roundRect">
              <a:avLst>
                <a:gd name="adj" fmla="val 10000"/>
              </a:avLst>
            </a:prstGeom>
            <a:ln>
              <a:solidFill>
                <a:srgbClr val="F6E04B"/>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ZoneTexte 13"/>
            <p:cNvSpPr txBox="1"/>
            <p:nvPr/>
          </p:nvSpPr>
          <p:spPr>
            <a:xfrm>
              <a:off x="6659723" y="2532517"/>
              <a:ext cx="1530328" cy="868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1430" rIns="15240" bIns="11430" numCol="1" spcCol="1270" anchor="ctr" anchorCtr="0">
              <a:noAutofit/>
            </a:bodyPr>
            <a:lstStyle/>
            <a:p>
              <a:pPr algn="ctr" defTabSz="266663">
                <a:lnSpc>
                  <a:spcPct val="90000"/>
                </a:lnSpc>
                <a:spcBef>
                  <a:spcPct val="0"/>
                </a:spcBef>
                <a:spcAft>
                  <a:spcPct val="35000"/>
                </a:spcAft>
              </a:pPr>
              <a:r>
                <a:rPr lang="fr-FR" sz="1100" dirty="0">
                  <a:latin typeface="Calibri" panose="020F0502020204030204" pitchFamily="34" charset="0"/>
                  <a:cs typeface="Calibri" panose="020F0502020204030204" pitchFamily="34" charset="0"/>
                </a:rPr>
                <a:t>Réformer et consolider le système européen de R&amp;I</a:t>
              </a:r>
            </a:p>
          </p:txBody>
        </p:sp>
      </p:grpSp>
      <p:sp>
        <p:nvSpPr>
          <p:cNvPr id="21" name="Flèche droite 20"/>
          <p:cNvSpPr/>
          <p:nvPr/>
        </p:nvSpPr>
        <p:spPr>
          <a:xfrm>
            <a:off x="2641345" y="1887603"/>
            <a:ext cx="557133" cy="225790"/>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fr-FR"/>
          </a:p>
        </p:txBody>
      </p:sp>
      <p:sp>
        <p:nvSpPr>
          <p:cNvPr id="20" name="Rectangle 19"/>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smtClean="0">
                <a:solidFill>
                  <a:schemeClr val="tx2"/>
                </a:solidFill>
                <a:latin typeface="Calibri" panose="020F0502020204030204" pitchFamily="34" charset="0"/>
                <a:cs typeface="Calibri" panose="020F0502020204030204" pitchFamily="34" charset="0"/>
              </a:rPr>
              <a:t>La santé dans Horizon Europe </a:t>
            </a:r>
            <a:endParaRPr lang="fr-FR" sz="3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1146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52539" y="3960726"/>
            <a:ext cx="2736304" cy="64633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GB"/>
          </a:p>
        </p:txBody>
      </p:sp>
      <p:sp>
        <p:nvSpPr>
          <p:cNvPr id="4" name="Espace réservé du texte 3"/>
          <p:cNvSpPr>
            <a:spLocks noGrp="1"/>
          </p:cNvSpPr>
          <p:nvPr>
            <p:ph type="body" sz="quarter" idx="13"/>
          </p:nvPr>
        </p:nvSpPr>
        <p:spPr>
          <a:xfrm>
            <a:off x="3563889" y="324000"/>
            <a:ext cx="5220112" cy="123111"/>
          </a:xfrm>
        </p:spPr>
        <p:txBody>
          <a:bodyPr/>
          <a:lstStyle/>
          <a:p>
            <a:endParaRPr lang="en-GB"/>
          </a:p>
        </p:txBody>
      </p:sp>
      <p:sp>
        <p:nvSpPr>
          <p:cNvPr id="6" name="Espace réservé du numéro de diapositive 5"/>
          <p:cNvSpPr>
            <a:spLocks noGrp="1"/>
          </p:cNvSpPr>
          <p:nvPr>
            <p:ph type="sldNum" sz="quarter" idx="12"/>
          </p:nvPr>
        </p:nvSpPr>
        <p:spPr>
          <a:xfrm>
            <a:off x="7596336" y="4793698"/>
            <a:ext cx="1170000" cy="246221"/>
          </a:xfrm>
        </p:spPr>
        <p:txBody>
          <a:bodyPr/>
          <a:lstStyle/>
          <a:p>
            <a:fld id="{733122C9-A0B9-462F-8757-0847AD287B63}" type="slidenum">
              <a:rPr lang="en-GB" smtClean="0"/>
              <a:pPr/>
              <a:t>6</a:t>
            </a:fld>
            <a:endParaRPr lang="en-GB"/>
          </a:p>
        </p:txBody>
      </p:sp>
      <p:sp>
        <p:nvSpPr>
          <p:cNvPr id="8" name="ZoneTexte 7"/>
          <p:cNvSpPr txBox="1"/>
          <p:nvPr/>
        </p:nvSpPr>
        <p:spPr>
          <a:xfrm>
            <a:off x="409669" y="3929954"/>
            <a:ext cx="2622044" cy="707874"/>
          </a:xfrm>
          <a:prstGeom prst="rect">
            <a:avLst/>
          </a:prstGeom>
          <a:noFill/>
        </p:spPr>
        <p:txBody>
          <a:bodyPr wrap="square" lIns="91428" tIns="45714" rIns="91428" bIns="45714" rtlCol="0">
            <a:spAutoFit/>
          </a:bodyPr>
          <a:lstStyle/>
          <a:p>
            <a:pPr algn="ctr"/>
            <a:r>
              <a:rPr lang="en-GB" sz="2000" b="1" dirty="0" smtClean="0">
                <a:solidFill>
                  <a:schemeClr val="tx2"/>
                </a:solidFill>
                <a:latin typeface="Calibri" panose="020F0502020204030204" pitchFamily="34" charset="0"/>
                <a:cs typeface="Calibri" panose="020F0502020204030204" pitchFamily="34" charset="0"/>
              </a:rPr>
              <a:t>Programme de travail</a:t>
            </a:r>
          </a:p>
          <a:p>
            <a:pPr algn="ctr"/>
            <a:r>
              <a:rPr lang="en-GB" sz="2000" b="1" dirty="0" smtClean="0">
                <a:solidFill>
                  <a:schemeClr val="tx2"/>
                </a:solidFill>
                <a:latin typeface="Calibri" panose="020F0502020204030204" pitchFamily="34" charset="0"/>
                <a:cs typeface="Calibri" panose="020F0502020204030204" pitchFamily="34" charset="0"/>
              </a:rPr>
              <a:t>Santé</a:t>
            </a:r>
            <a:endParaRPr lang="en-GB" sz="2000" dirty="0">
              <a:solidFill>
                <a:schemeClr val="tx2"/>
              </a:solidFill>
              <a:latin typeface="Calibri" panose="020F0502020204030204" pitchFamily="34" charset="0"/>
              <a:cs typeface="Calibri" panose="020F0502020204030204" pitchFamily="34" charset="0"/>
            </a:endParaRPr>
          </a:p>
        </p:txBody>
      </p:sp>
      <p:sp>
        <p:nvSpPr>
          <p:cNvPr id="9" name="Flèche vers le bas 8"/>
          <p:cNvSpPr/>
          <p:nvPr/>
        </p:nvSpPr>
        <p:spPr>
          <a:xfrm>
            <a:off x="1561214" y="3501498"/>
            <a:ext cx="216024" cy="28444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GB"/>
          </a:p>
        </p:txBody>
      </p:sp>
      <p:sp>
        <p:nvSpPr>
          <p:cNvPr id="11" name="ZoneTexte 10"/>
          <p:cNvSpPr txBox="1"/>
          <p:nvPr/>
        </p:nvSpPr>
        <p:spPr>
          <a:xfrm>
            <a:off x="3360498" y="4064760"/>
            <a:ext cx="2444877" cy="400097"/>
          </a:xfrm>
          <a:prstGeom prst="rect">
            <a:avLst/>
          </a:prstGeom>
          <a:noFill/>
        </p:spPr>
        <p:txBody>
          <a:bodyPr wrap="none" lIns="91428" tIns="45714" rIns="91428" bIns="45714" rtlCol="0">
            <a:spAutoFit/>
          </a:bodyPr>
          <a:lstStyle/>
          <a:p>
            <a:pPr algn="ctr"/>
            <a:r>
              <a:rPr lang="en-GB" sz="2000" b="1" dirty="0" err="1" smtClean="0">
                <a:solidFill>
                  <a:schemeClr val="tx2"/>
                </a:solidFill>
                <a:latin typeface="Calibri" panose="020F0502020204030204" pitchFamily="34" charset="0"/>
                <a:cs typeface="Calibri" panose="020F0502020204030204" pitchFamily="34" charset="0"/>
              </a:rPr>
              <a:t>Partenariats</a:t>
            </a:r>
            <a:r>
              <a:rPr lang="en-GB" sz="2000" b="1" dirty="0" smtClean="0">
                <a:solidFill>
                  <a:schemeClr val="tx2"/>
                </a:solidFill>
                <a:latin typeface="Calibri" panose="020F0502020204030204" pitchFamily="34" charset="0"/>
                <a:cs typeface="Calibri" panose="020F0502020204030204" pitchFamily="34" charset="0"/>
              </a:rPr>
              <a:t> </a:t>
            </a:r>
            <a:r>
              <a:rPr lang="en-GB" sz="2000" b="1" dirty="0" err="1" smtClean="0">
                <a:solidFill>
                  <a:schemeClr val="tx2"/>
                </a:solidFill>
                <a:latin typeface="Calibri" panose="020F0502020204030204" pitchFamily="34" charset="0"/>
                <a:cs typeface="Calibri" panose="020F0502020204030204" pitchFamily="34" charset="0"/>
              </a:rPr>
              <a:t>en</a:t>
            </a:r>
            <a:r>
              <a:rPr lang="en-GB" sz="2000" b="1" dirty="0" smtClean="0">
                <a:solidFill>
                  <a:schemeClr val="tx2"/>
                </a:solidFill>
                <a:latin typeface="Calibri" panose="020F0502020204030204" pitchFamily="34" charset="0"/>
                <a:cs typeface="Calibri" panose="020F0502020204030204" pitchFamily="34" charset="0"/>
              </a:rPr>
              <a:t> santé</a:t>
            </a:r>
            <a:endParaRPr lang="en-GB" sz="2000" b="1" dirty="0">
              <a:solidFill>
                <a:schemeClr val="tx2"/>
              </a:solidFill>
              <a:latin typeface="Calibri" panose="020F0502020204030204" pitchFamily="34" charset="0"/>
              <a:cs typeface="Calibri" panose="020F0502020204030204" pitchFamily="34" charset="0"/>
            </a:endParaRPr>
          </a:p>
        </p:txBody>
      </p:sp>
      <p:sp>
        <p:nvSpPr>
          <p:cNvPr id="13" name="ZoneTexte 12"/>
          <p:cNvSpPr txBox="1"/>
          <p:nvPr/>
        </p:nvSpPr>
        <p:spPr>
          <a:xfrm>
            <a:off x="6551284" y="4062672"/>
            <a:ext cx="1802072" cy="400097"/>
          </a:xfrm>
          <a:prstGeom prst="rect">
            <a:avLst/>
          </a:prstGeom>
          <a:noFill/>
        </p:spPr>
        <p:txBody>
          <a:bodyPr wrap="none" lIns="91428" tIns="45714" rIns="91428" bIns="45714" rtlCol="0">
            <a:spAutoFit/>
          </a:bodyPr>
          <a:lstStyle/>
          <a:p>
            <a:pPr algn="ctr"/>
            <a:r>
              <a:rPr lang="en-GB" sz="2000" b="1" dirty="0">
                <a:solidFill>
                  <a:schemeClr val="tx2"/>
                </a:solidFill>
                <a:latin typeface="Calibri" panose="020F0502020204030204" pitchFamily="34" charset="0"/>
                <a:cs typeface="Calibri" panose="020F0502020204030204" pitchFamily="34" charset="0"/>
              </a:rPr>
              <a:t>Mission Cancer</a:t>
            </a:r>
          </a:p>
        </p:txBody>
      </p:sp>
      <p:sp>
        <p:nvSpPr>
          <p:cNvPr id="15" name="Flèche vers le bas 14"/>
          <p:cNvSpPr/>
          <p:nvPr/>
        </p:nvSpPr>
        <p:spPr>
          <a:xfrm>
            <a:off x="4492098" y="3511446"/>
            <a:ext cx="216024" cy="28444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GB"/>
          </a:p>
        </p:txBody>
      </p:sp>
      <p:sp>
        <p:nvSpPr>
          <p:cNvPr id="16" name="Flèche vers le bas 15"/>
          <p:cNvSpPr/>
          <p:nvPr/>
        </p:nvSpPr>
        <p:spPr>
          <a:xfrm>
            <a:off x="7353208" y="3511445"/>
            <a:ext cx="216024" cy="28444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GB"/>
          </a:p>
        </p:txBody>
      </p:sp>
      <p:sp>
        <p:nvSpPr>
          <p:cNvPr id="18" name="Rectangle 17"/>
          <p:cNvSpPr/>
          <p:nvPr/>
        </p:nvSpPr>
        <p:spPr>
          <a:xfrm>
            <a:off x="3214779" y="3941643"/>
            <a:ext cx="2736304" cy="64633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GB"/>
          </a:p>
        </p:txBody>
      </p:sp>
      <p:sp>
        <p:nvSpPr>
          <p:cNvPr id="19" name="Rectangle 18"/>
          <p:cNvSpPr/>
          <p:nvPr/>
        </p:nvSpPr>
        <p:spPr>
          <a:xfrm>
            <a:off x="6084168" y="3939555"/>
            <a:ext cx="2736304" cy="64633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GB"/>
          </a:p>
        </p:txBody>
      </p:sp>
      <p:sp>
        <p:nvSpPr>
          <p:cNvPr id="21" name="ZoneTexte 20">
            <a:extLst>
              <a:ext uri="{FF2B5EF4-FFF2-40B4-BE49-F238E27FC236}">
                <a16:creationId xmlns:a16="http://schemas.microsoft.com/office/drawing/2014/main" id="{1D4BB5F6-8264-0041-A153-2FD9B01405EA}"/>
              </a:ext>
            </a:extLst>
          </p:cNvPr>
          <p:cNvSpPr txBox="1"/>
          <p:nvPr/>
        </p:nvSpPr>
        <p:spPr>
          <a:xfrm>
            <a:off x="376434" y="2428186"/>
            <a:ext cx="2252604" cy="830997"/>
          </a:xfrm>
          <a:prstGeom prst="rect">
            <a:avLst/>
          </a:prstGeom>
          <a:noFill/>
        </p:spPr>
        <p:txBody>
          <a:bodyPr wrap="none" rtlCol="0">
            <a:spAutoFit/>
          </a:bodyPr>
          <a:lstStyle/>
          <a:p>
            <a:r>
              <a:rPr lang="en-GB" sz="1600" b="1" dirty="0" err="1" smtClean="0">
                <a:solidFill>
                  <a:schemeClr val="tx2"/>
                </a:solidFill>
                <a:latin typeface="Calibri" panose="020F0502020204030204" pitchFamily="34" charset="0"/>
                <a:cs typeface="Calibri" panose="020F0502020204030204" pitchFamily="34" charset="0"/>
              </a:rPr>
              <a:t>Planification</a:t>
            </a:r>
            <a:r>
              <a:rPr lang="en-GB" sz="1600" b="1" dirty="0" smtClean="0">
                <a:solidFill>
                  <a:schemeClr val="tx2"/>
                </a:solidFill>
                <a:latin typeface="Calibri" panose="020F0502020204030204" pitchFamily="34" charset="0"/>
                <a:cs typeface="Calibri" panose="020F0502020204030204" pitchFamily="34" charset="0"/>
              </a:rPr>
              <a:t> </a:t>
            </a:r>
            <a:r>
              <a:rPr lang="en-GB" sz="1600" b="1" dirty="0" err="1" smtClean="0">
                <a:solidFill>
                  <a:schemeClr val="tx2"/>
                </a:solidFill>
                <a:latin typeface="Calibri" panose="020F0502020204030204" pitchFamily="34" charset="0"/>
                <a:cs typeface="Calibri" panose="020F0502020204030204" pitchFamily="34" charset="0"/>
              </a:rPr>
              <a:t>stratégique</a:t>
            </a:r>
            <a:endParaRPr lang="en-GB" sz="1600" b="1" dirty="0">
              <a:solidFill>
                <a:schemeClr val="tx2"/>
              </a:solidFill>
              <a:latin typeface="Calibri" panose="020F0502020204030204" pitchFamily="34" charset="0"/>
              <a:cs typeface="Calibri" panose="020F0502020204030204" pitchFamily="34" charset="0"/>
            </a:endParaRPr>
          </a:p>
          <a:p>
            <a:r>
              <a:rPr lang="en-GB" sz="1600" b="1" dirty="0">
                <a:solidFill>
                  <a:schemeClr val="tx2"/>
                </a:solidFill>
                <a:latin typeface="Calibri" panose="020F0502020204030204" pitchFamily="34" charset="0"/>
                <a:cs typeface="Calibri" panose="020F0502020204030204" pitchFamily="34" charset="0"/>
              </a:rPr>
              <a:t>2021-2024*</a:t>
            </a:r>
          </a:p>
          <a:p>
            <a:endParaRPr lang="en-GB" sz="1600" dirty="0">
              <a:latin typeface="Calibri" panose="020F0502020204030204" pitchFamily="34" charset="0"/>
              <a:cs typeface="Calibri" panose="020F0502020204030204" pitchFamily="34" charset="0"/>
            </a:endParaRPr>
          </a:p>
        </p:txBody>
      </p:sp>
      <p:sp>
        <p:nvSpPr>
          <p:cNvPr id="24" name="ZoneTexte 23">
            <a:extLst>
              <a:ext uri="{FF2B5EF4-FFF2-40B4-BE49-F238E27FC236}">
                <a16:creationId xmlns:a16="http://schemas.microsoft.com/office/drawing/2014/main" id="{1EDB49D9-CC8E-0549-966D-9C5A25448E5A}"/>
              </a:ext>
            </a:extLst>
          </p:cNvPr>
          <p:cNvSpPr txBox="1"/>
          <p:nvPr/>
        </p:nvSpPr>
        <p:spPr>
          <a:xfrm>
            <a:off x="2782810" y="2296492"/>
            <a:ext cx="5653855" cy="923330"/>
          </a:xfrm>
          <a:prstGeom prst="rect">
            <a:avLst/>
          </a:prstGeom>
          <a:noFill/>
        </p:spPr>
        <p:txBody>
          <a:bodyPr wrap="none" rtlCol="0">
            <a:spAutoFit/>
          </a:bodyPr>
          <a:lstStyle/>
          <a:p>
            <a:r>
              <a:rPr lang="en-GB" dirty="0" err="1" smtClean="0">
                <a:solidFill>
                  <a:srgbClr val="2F3E97"/>
                </a:solidFill>
                <a:latin typeface="Calibri" panose="020F0502020204030204" pitchFamily="34" charset="0"/>
                <a:cs typeface="Calibri" panose="020F0502020204030204" pitchFamily="34" charset="0"/>
              </a:rPr>
              <a:t>Priorités</a:t>
            </a:r>
            <a:r>
              <a:rPr lang="en-GB" dirty="0" smtClean="0">
                <a:solidFill>
                  <a:srgbClr val="2F3E97"/>
                </a:solidFill>
                <a:latin typeface="Calibri" panose="020F0502020204030204" pitchFamily="34" charset="0"/>
                <a:cs typeface="Calibri" panose="020F0502020204030204" pitchFamily="34" charset="0"/>
              </a:rPr>
              <a:t> </a:t>
            </a:r>
            <a:r>
              <a:rPr lang="en-GB" dirty="0" err="1" smtClean="0">
                <a:solidFill>
                  <a:srgbClr val="2F3E97"/>
                </a:solidFill>
                <a:latin typeface="Calibri" panose="020F0502020204030204" pitchFamily="34" charset="0"/>
                <a:cs typeface="Calibri" panose="020F0502020204030204" pitchFamily="34" charset="0"/>
              </a:rPr>
              <a:t>politiques</a:t>
            </a:r>
            <a:r>
              <a:rPr lang="en-GB" dirty="0" smtClean="0">
                <a:solidFill>
                  <a:srgbClr val="2F3E97"/>
                </a:solidFill>
                <a:latin typeface="Calibri" panose="020F0502020204030204" pitchFamily="34" charset="0"/>
                <a:cs typeface="Calibri" panose="020F0502020204030204" pitchFamily="34" charset="0"/>
              </a:rPr>
              <a:t> de </a:t>
            </a:r>
            <a:r>
              <a:rPr lang="en-GB" dirty="0" err="1" smtClean="0">
                <a:solidFill>
                  <a:srgbClr val="2F3E97"/>
                </a:solidFill>
                <a:latin typeface="Calibri" panose="020F0502020204030204" pitchFamily="34" charset="0"/>
                <a:cs typeface="Calibri" panose="020F0502020204030204" pitchFamily="34" charset="0"/>
              </a:rPr>
              <a:t>l’UE</a:t>
            </a:r>
            <a:r>
              <a:rPr lang="en-GB" dirty="0" smtClean="0">
                <a:solidFill>
                  <a:srgbClr val="2F3E97"/>
                </a:solidFill>
                <a:latin typeface="Calibri" panose="020F0502020204030204" pitchFamily="34" charset="0"/>
                <a:cs typeface="Calibri" panose="020F0502020204030204" pitchFamily="34" charset="0"/>
              </a:rPr>
              <a:t> (Transition </a:t>
            </a:r>
            <a:r>
              <a:rPr lang="en-GB" dirty="0" err="1" smtClean="0">
                <a:solidFill>
                  <a:srgbClr val="2F3E97"/>
                </a:solidFill>
                <a:latin typeface="Calibri" panose="020F0502020204030204" pitchFamily="34" charset="0"/>
                <a:cs typeface="Calibri" panose="020F0502020204030204" pitchFamily="34" charset="0"/>
              </a:rPr>
              <a:t>verte</a:t>
            </a:r>
            <a:r>
              <a:rPr lang="en-GB" dirty="0" smtClean="0">
                <a:solidFill>
                  <a:srgbClr val="2F3E97"/>
                </a:solidFill>
                <a:latin typeface="Calibri" panose="020F0502020204030204" pitchFamily="34" charset="0"/>
                <a:cs typeface="Calibri" panose="020F0502020204030204" pitchFamily="34" charset="0"/>
              </a:rPr>
              <a:t> et </a:t>
            </a:r>
            <a:r>
              <a:rPr lang="en-GB" dirty="0" err="1" smtClean="0">
                <a:solidFill>
                  <a:srgbClr val="2F3E97"/>
                </a:solidFill>
                <a:latin typeface="Calibri" panose="020F0502020204030204" pitchFamily="34" charset="0"/>
                <a:cs typeface="Calibri" panose="020F0502020204030204" pitchFamily="34" charset="0"/>
              </a:rPr>
              <a:t>numérique</a:t>
            </a:r>
            <a:r>
              <a:rPr lang="en-GB" dirty="0" smtClean="0">
                <a:solidFill>
                  <a:srgbClr val="2F3E97"/>
                </a:solidFill>
                <a:latin typeface="Calibri" panose="020F0502020204030204" pitchFamily="34" charset="0"/>
                <a:cs typeface="Calibri" panose="020F0502020204030204" pitchFamily="34" charset="0"/>
              </a:rPr>
              <a:t>)</a:t>
            </a:r>
            <a:endParaRPr lang="en-GB" dirty="0">
              <a:solidFill>
                <a:srgbClr val="2F3E97"/>
              </a:solidFill>
              <a:latin typeface="Calibri" panose="020F0502020204030204" pitchFamily="34" charset="0"/>
              <a:cs typeface="Calibri" panose="020F0502020204030204" pitchFamily="34" charset="0"/>
            </a:endParaRPr>
          </a:p>
          <a:p>
            <a:r>
              <a:rPr lang="en-GB" dirty="0" smtClean="0">
                <a:solidFill>
                  <a:srgbClr val="2F3E97"/>
                </a:solidFill>
                <a:latin typeface="Calibri" panose="020F0502020204030204" pitchFamily="34" charset="0"/>
                <a:cs typeface="Calibri" panose="020F0502020204030204" pitchFamily="34" charset="0"/>
              </a:rPr>
              <a:t>Orientations </a:t>
            </a:r>
            <a:r>
              <a:rPr lang="en-GB" dirty="0" err="1" smtClean="0">
                <a:solidFill>
                  <a:srgbClr val="2F3E97"/>
                </a:solidFill>
                <a:latin typeface="Calibri" panose="020F0502020204030204" pitchFamily="34" charset="0"/>
                <a:cs typeface="Calibri" panose="020F0502020204030204" pitchFamily="34" charset="0"/>
              </a:rPr>
              <a:t>Stratégiques</a:t>
            </a:r>
            <a:r>
              <a:rPr lang="en-GB" dirty="0" smtClean="0">
                <a:solidFill>
                  <a:srgbClr val="2F3E97"/>
                </a:solidFill>
                <a:latin typeface="Calibri" panose="020F0502020204030204" pitchFamily="34" charset="0"/>
                <a:cs typeface="Calibri" panose="020F0502020204030204" pitchFamily="34" charset="0"/>
              </a:rPr>
              <a:t> pour la R&amp;I</a:t>
            </a:r>
            <a:endParaRPr lang="en-GB" dirty="0">
              <a:solidFill>
                <a:srgbClr val="2F3E97"/>
              </a:solidFill>
              <a:latin typeface="Calibri" panose="020F0502020204030204" pitchFamily="34" charset="0"/>
              <a:cs typeface="Calibri" panose="020F0502020204030204" pitchFamily="34" charset="0"/>
            </a:endParaRPr>
          </a:p>
          <a:p>
            <a:r>
              <a:rPr lang="en-GB" dirty="0" smtClean="0">
                <a:solidFill>
                  <a:srgbClr val="2F3E97"/>
                </a:solidFill>
                <a:latin typeface="Calibri" panose="020F0502020204030204" pitchFamily="34" charset="0"/>
                <a:cs typeface="Calibri" panose="020F0502020204030204" pitchFamily="34" charset="0"/>
              </a:rPr>
              <a:t>“Expected impacts” </a:t>
            </a:r>
            <a:r>
              <a:rPr lang="en-GB" dirty="0">
                <a:solidFill>
                  <a:srgbClr val="2F3E97"/>
                </a:solidFill>
                <a:latin typeface="Calibri" panose="020F0502020204030204" pitchFamily="34" charset="0"/>
                <a:cs typeface="Calibri" panose="020F0502020204030204" pitchFamily="34" charset="0"/>
              </a:rPr>
              <a:t>– </a:t>
            </a:r>
            <a:r>
              <a:rPr lang="en-GB" dirty="0" smtClean="0">
                <a:solidFill>
                  <a:srgbClr val="2F3E97"/>
                </a:solidFill>
                <a:latin typeface="Calibri" panose="020F0502020204030204" pitchFamily="34" charset="0"/>
                <a:cs typeface="Calibri" panose="020F0502020204030204" pitchFamily="34" charset="0"/>
              </a:rPr>
              <a:t>Destinations </a:t>
            </a:r>
            <a:endParaRPr lang="en-GB" dirty="0">
              <a:solidFill>
                <a:srgbClr val="2F3E97"/>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454521F-6825-1E49-A9D1-FCB0E80CAB75}"/>
              </a:ext>
            </a:extLst>
          </p:cNvPr>
          <p:cNvSpPr/>
          <p:nvPr/>
        </p:nvSpPr>
        <p:spPr>
          <a:xfrm>
            <a:off x="-180528" y="4876006"/>
            <a:ext cx="7569207" cy="253916"/>
          </a:xfrm>
          <a:prstGeom prst="rect">
            <a:avLst/>
          </a:prstGeom>
        </p:spPr>
        <p:txBody>
          <a:bodyPr wrap="square">
            <a:spAutoFit/>
          </a:bodyPr>
          <a:lstStyle/>
          <a:p>
            <a:pPr algn="ctr"/>
            <a:r>
              <a:rPr lang="en-GB" sz="1050" dirty="0">
                <a:solidFill>
                  <a:schemeClr val="tx2"/>
                </a:solidFill>
                <a:latin typeface="Calibri" panose="020F0502020204030204" pitchFamily="34" charset="0"/>
                <a:cs typeface="Calibri" panose="020F0502020204030204" pitchFamily="34" charset="0"/>
                <a:hlinkClick r:id="rId3"/>
              </a:rPr>
              <a:t>* https://op.europa.eu/en/web/eu-law-and-publications/publication-detail/-/publication/3c6ffd74-8ac3-11eb-b85c-01aa75ed71a1</a:t>
            </a:r>
            <a:endParaRPr lang="en-GB" sz="1050" dirty="0">
              <a:solidFill>
                <a:schemeClr val="tx2"/>
              </a:solidFill>
              <a:latin typeface="Calibri" panose="020F0502020204030204" pitchFamily="34" charset="0"/>
              <a:cs typeface="Calibri" panose="020F0502020204030204" pitchFamily="34" charset="0"/>
            </a:endParaRPr>
          </a:p>
        </p:txBody>
      </p:sp>
      <p:sp>
        <p:nvSpPr>
          <p:cNvPr id="20" name="ZoneTexte 19">
            <a:extLst>
              <a:ext uri="{FF2B5EF4-FFF2-40B4-BE49-F238E27FC236}">
                <a16:creationId xmlns:a16="http://schemas.microsoft.com/office/drawing/2014/main" id="{EE529175-6D9D-61C9-CEFC-65EC5FB42850}"/>
              </a:ext>
            </a:extLst>
          </p:cNvPr>
          <p:cNvSpPr txBox="1"/>
          <p:nvPr/>
        </p:nvSpPr>
        <p:spPr>
          <a:xfrm>
            <a:off x="380237" y="1152229"/>
            <a:ext cx="1401794" cy="830997"/>
          </a:xfrm>
          <a:prstGeom prst="rect">
            <a:avLst/>
          </a:prstGeom>
          <a:noFill/>
        </p:spPr>
        <p:txBody>
          <a:bodyPr wrap="none" rtlCol="0">
            <a:spAutoFit/>
          </a:bodyPr>
          <a:lstStyle/>
          <a:p>
            <a:r>
              <a:rPr lang="en-GB" sz="1600" b="1" dirty="0">
                <a:solidFill>
                  <a:schemeClr val="tx2"/>
                </a:solidFill>
                <a:latin typeface="Calibri" panose="020F0502020204030204" pitchFamily="34" charset="0"/>
                <a:cs typeface="Calibri" panose="020F0502020204030204" pitchFamily="34" charset="0"/>
              </a:rPr>
              <a:t>6 </a:t>
            </a:r>
            <a:r>
              <a:rPr lang="en-GB" sz="1600" b="1" dirty="0" err="1" smtClean="0">
                <a:solidFill>
                  <a:schemeClr val="tx2"/>
                </a:solidFill>
                <a:latin typeface="Calibri" panose="020F0502020204030204" pitchFamily="34" charset="0"/>
                <a:cs typeface="Calibri" panose="020F0502020204030204" pitchFamily="34" charset="0"/>
              </a:rPr>
              <a:t>domaines</a:t>
            </a:r>
            <a:r>
              <a:rPr lang="en-GB" sz="1600" b="1" dirty="0" smtClean="0">
                <a:solidFill>
                  <a:schemeClr val="tx2"/>
                </a:solidFill>
                <a:latin typeface="Calibri" panose="020F0502020204030204" pitchFamily="34" charset="0"/>
                <a:cs typeface="Calibri" panose="020F0502020204030204" pitchFamily="34" charset="0"/>
              </a:rPr>
              <a:t> </a:t>
            </a:r>
          </a:p>
          <a:p>
            <a:r>
              <a:rPr lang="en-GB" sz="1600" b="1" dirty="0" err="1" smtClean="0">
                <a:solidFill>
                  <a:schemeClr val="tx2"/>
                </a:solidFill>
                <a:latin typeface="Calibri" panose="020F0502020204030204" pitchFamily="34" charset="0"/>
                <a:cs typeface="Calibri" panose="020F0502020204030204" pitchFamily="34" charset="0"/>
              </a:rPr>
              <a:t>d’intervention</a:t>
            </a:r>
            <a:endParaRPr lang="en-GB" sz="1600" b="1" dirty="0">
              <a:solidFill>
                <a:schemeClr val="tx2"/>
              </a:solidFill>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p:txBody>
      </p:sp>
      <p:grpSp>
        <p:nvGrpSpPr>
          <p:cNvPr id="7" name="Groupe 6"/>
          <p:cNvGrpSpPr/>
          <p:nvPr/>
        </p:nvGrpSpPr>
        <p:grpSpPr>
          <a:xfrm>
            <a:off x="2530066" y="1131958"/>
            <a:ext cx="4941448" cy="935736"/>
            <a:chOff x="2518440" y="987942"/>
            <a:chExt cx="4941448" cy="935736"/>
          </a:xfrm>
        </p:grpSpPr>
        <p:pic>
          <p:nvPicPr>
            <p:cNvPr id="23" name="Image 22">
              <a:extLst>
                <a:ext uri="{FF2B5EF4-FFF2-40B4-BE49-F238E27FC236}">
                  <a16:creationId xmlns:a16="http://schemas.microsoft.com/office/drawing/2014/main" id="{607E1AF2-F929-5379-AC29-01E13426D9F2}"/>
                </a:ext>
              </a:extLst>
            </p:cNvPr>
            <p:cNvPicPr>
              <a:picLocks noChangeAspect="1"/>
            </p:cNvPicPr>
            <p:nvPr/>
          </p:nvPicPr>
          <p:blipFill rotWithShape="1">
            <a:blip r:embed="rId4"/>
            <a:srcRect t="48326" b="-1008"/>
            <a:stretch/>
          </p:blipFill>
          <p:spPr>
            <a:xfrm>
              <a:off x="4932040" y="987942"/>
              <a:ext cx="2450637" cy="791720"/>
            </a:xfrm>
            <a:prstGeom prst="rect">
              <a:avLst/>
            </a:prstGeom>
          </p:spPr>
        </p:pic>
        <p:pic>
          <p:nvPicPr>
            <p:cNvPr id="3" name="Image 2">
              <a:extLst>
                <a:ext uri="{FF2B5EF4-FFF2-40B4-BE49-F238E27FC236}">
                  <a16:creationId xmlns:a16="http://schemas.microsoft.com/office/drawing/2014/main" id="{607E1AF2-F929-5379-AC29-01E13426D9F2}"/>
                </a:ext>
              </a:extLst>
            </p:cNvPr>
            <p:cNvPicPr>
              <a:picLocks noChangeAspect="1"/>
            </p:cNvPicPr>
            <p:nvPr/>
          </p:nvPicPr>
          <p:blipFill rotWithShape="1">
            <a:blip r:embed="rId4"/>
            <a:srcRect t="2" b="47316"/>
            <a:stretch/>
          </p:blipFill>
          <p:spPr>
            <a:xfrm>
              <a:off x="2625419" y="987942"/>
              <a:ext cx="2450637" cy="791719"/>
            </a:xfrm>
            <a:prstGeom prst="rect">
              <a:avLst/>
            </a:prstGeom>
          </p:spPr>
        </p:pic>
        <p:sp>
          <p:nvSpPr>
            <p:cNvPr id="2" name="Rectangle 1"/>
            <p:cNvSpPr/>
            <p:nvPr/>
          </p:nvSpPr>
          <p:spPr>
            <a:xfrm>
              <a:off x="2518440" y="1742934"/>
              <a:ext cx="4941448" cy="180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Rectangle 21"/>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smtClean="0">
                <a:solidFill>
                  <a:schemeClr val="tx2"/>
                </a:solidFill>
                <a:latin typeface="Calibri" panose="020F0502020204030204" pitchFamily="34" charset="0"/>
                <a:cs typeface="Calibri" panose="020F0502020204030204" pitchFamily="34" charset="0"/>
              </a:rPr>
              <a:t>Le Cluster Santé</a:t>
            </a:r>
            <a:endParaRPr lang="fr-FR" sz="3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4724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7</a:t>
            </a:fld>
            <a:endParaRPr lang="fr-FR" spc="-5" dirty="0"/>
          </a:p>
        </p:txBody>
      </p:sp>
      <p:sp>
        <p:nvSpPr>
          <p:cNvPr id="7" name="Rectangle 6"/>
          <p:cNvSpPr/>
          <p:nvPr/>
        </p:nvSpPr>
        <p:spPr>
          <a:xfrm>
            <a:off x="1162373" y="95392"/>
            <a:ext cx="78710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smtClean="0">
                <a:solidFill>
                  <a:schemeClr val="tx2"/>
                </a:solidFill>
                <a:latin typeface="Calibri" panose="020F0502020204030204" pitchFamily="34" charset="0"/>
                <a:cs typeface="Calibri" panose="020F0502020204030204" pitchFamily="34" charset="0"/>
              </a:rPr>
              <a:t>La Mission Cancer</a:t>
            </a:r>
            <a:endParaRPr lang="fr-FR" sz="3200" dirty="0">
              <a:solidFill>
                <a:schemeClr val="tx2"/>
              </a:solidFill>
              <a:latin typeface="Calibri" panose="020F0502020204030204" pitchFamily="34" charset="0"/>
              <a:cs typeface="Calibri" panose="020F0502020204030204" pitchFamily="34" charset="0"/>
            </a:endParaRPr>
          </a:p>
        </p:txBody>
      </p:sp>
      <p:pic>
        <p:nvPicPr>
          <p:cNvPr id="8" name="Image 7"/>
          <p:cNvPicPr>
            <a:picLocks noChangeAspect="1"/>
          </p:cNvPicPr>
          <p:nvPr/>
        </p:nvPicPr>
        <p:blipFill>
          <a:blip r:embed="rId2"/>
          <a:stretch>
            <a:fillRect/>
          </a:stretch>
        </p:blipFill>
        <p:spPr>
          <a:xfrm>
            <a:off x="467544" y="1635646"/>
            <a:ext cx="4016503" cy="2747693"/>
          </a:xfrm>
          <a:prstGeom prst="rect">
            <a:avLst/>
          </a:prstGeom>
        </p:spPr>
      </p:pic>
      <p:sp>
        <p:nvSpPr>
          <p:cNvPr id="9" name="Espace réservé du contenu 5">
            <a:extLst>
              <a:ext uri="{FF2B5EF4-FFF2-40B4-BE49-F238E27FC236}">
                <a16:creationId xmlns:a16="http://schemas.microsoft.com/office/drawing/2014/main" id="{0F25DBCD-35DC-12ED-753E-D585AB039A82}"/>
              </a:ext>
            </a:extLst>
          </p:cNvPr>
          <p:cNvSpPr txBox="1">
            <a:spLocks/>
          </p:cNvSpPr>
          <p:nvPr/>
        </p:nvSpPr>
        <p:spPr>
          <a:xfrm>
            <a:off x="323528" y="1011898"/>
            <a:ext cx="8496944" cy="3652811"/>
          </a:xfrm>
          <a:prstGeom prst="rect">
            <a:avLst/>
          </a:prstGeom>
        </p:spPr>
        <p:txBody>
          <a:bodyPr/>
          <a:lstStyle>
            <a:lvl1pPr marL="342900" indent="-342900" algn="l" defTabSz="914400" rtl="0" eaLnBrk="1" latinLnBrk="0" hangingPunct="1">
              <a:spcBef>
                <a:spcPct val="20000"/>
              </a:spcBef>
              <a:buFontTx/>
              <a:buBlip>
                <a:blip r:embed="rId3"/>
              </a:buBlip>
              <a:defRPr sz="2400" kern="1200">
                <a:solidFill>
                  <a:srgbClr val="353D4D"/>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rgbClr val="6798A0"/>
              </a:buClr>
              <a:buSzPct val="80000"/>
              <a:buFont typeface="Arial" panose="020B0604020202020204" pitchFamily="34" charset="0"/>
              <a:buChar char="•"/>
              <a:defRPr sz="2000" kern="1200">
                <a:solidFill>
                  <a:srgbClr val="353D4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Tx/>
              <a:buBlip>
                <a:blip r:embed="rId4"/>
              </a:buBlip>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b="1" i="1" dirty="0">
                <a:solidFill>
                  <a:schemeClr val="accent4"/>
                </a:solidFill>
              </a:rPr>
              <a:t>Objectif </a:t>
            </a:r>
            <a:r>
              <a:rPr lang="fr-FR" sz="1600" i="1" dirty="0">
                <a:solidFill>
                  <a:schemeClr val="accent4"/>
                </a:solidFill>
              </a:rPr>
              <a:t>: «</a:t>
            </a:r>
            <a:r>
              <a:rPr lang="fr-FR" sz="1400" i="1" dirty="0">
                <a:solidFill>
                  <a:schemeClr val="accent4"/>
                </a:solidFill>
              </a:rPr>
              <a:t> D’ici 2030, plus de 3 millions de vies sauvées, vivre mieux et plus longtemps »</a:t>
            </a:r>
          </a:p>
        </p:txBody>
      </p:sp>
      <p:sp>
        <p:nvSpPr>
          <p:cNvPr id="10" name="Rectangle 9"/>
          <p:cNvSpPr/>
          <p:nvPr/>
        </p:nvSpPr>
        <p:spPr>
          <a:xfrm>
            <a:off x="4472489" y="2501660"/>
            <a:ext cx="4572000" cy="1015663"/>
          </a:xfrm>
          <a:prstGeom prst="rect">
            <a:avLst/>
          </a:prstGeom>
        </p:spPr>
        <p:txBody>
          <a:bodyPr>
            <a:spAutoFit/>
          </a:bodyPr>
          <a:lstStyle/>
          <a:p>
            <a:pPr algn="just"/>
            <a:r>
              <a:rPr lang="fr-FR" sz="1200" dirty="0" smtClean="0">
                <a:solidFill>
                  <a:srgbClr val="2F3E97"/>
                </a:solidFill>
              </a:rPr>
              <a:t>La </a:t>
            </a:r>
            <a:r>
              <a:rPr lang="fr-FR" sz="1200" dirty="0">
                <a:solidFill>
                  <a:srgbClr val="2F3E97"/>
                </a:solidFill>
              </a:rPr>
              <a:t>mission cible </a:t>
            </a:r>
            <a:r>
              <a:rPr lang="fr-FR" sz="1200" b="1" dirty="0">
                <a:solidFill>
                  <a:srgbClr val="2F3E97"/>
                </a:solidFill>
              </a:rPr>
              <a:t>l’ensemble du continuum du contrôle du cancer</a:t>
            </a:r>
            <a:r>
              <a:rPr lang="fr-FR" sz="1200" dirty="0">
                <a:solidFill>
                  <a:srgbClr val="2F3E97"/>
                </a:solidFill>
              </a:rPr>
              <a:t>, de la prévention des facteurs de risques au soutien des survivant et les soins de fin de vie, pour tous les âges et tous les cancers, y compris les cancers rares et mal compris, cancers pédiatriques, adolescents et jeunes adultes.</a:t>
            </a:r>
          </a:p>
        </p:txBody>
      </p:sp>
      <p:sp>
        <p:nvSpPr>
          <p:cNvPr id="11" name="ZoneTexte 10"/>
          <p:cNvSpPr txBox="1"/>
          <p:nvPr/>
        </p:nvSpPr>
        <p:spPr>
          <a:xfrm>
            <a:off x="4909068" y="3721684"/>
            <a:ext cx="3472329" cy="307777"/>
          </a:xfrm>
          <a:prstGeom prst="rect">
            <a:avLst/>
          </a:prstGeom>
          <a:noFill/>
        </p:spPr>
        <p:txBody>
          <a:bodyPr wrap="square" rtlCol="0">
            <a:spAutoFit/>
          </a:bodyPr>
          <a:lstStyle/>
          <a:p>
            <a:r>
              <a:rPr lang="fr-FR" sz="1400" b="1" dirty="0" smtClean="0">
                <a:solidFill>
                  <a:srgbClr val="2F3E97"/>
                </a:solidFill>
                <a:sym typeface="Wingdings" panose="05000000000000000000" pitchFamily="2" charset="2"/>
              </a:rPr>
              <a:t> Programme de travail dédié</a:t>
            </a:r>
            <a:endParaRPr lang="fr-FR" sz="1400" b="1" dirty="0">
              <a:solidFill>
                <a:srgbClr val="2F3E97"/>
              </a:solidFill>
            </a:endParaRPr>
          </a:p>
        </p:txBody>
      </p:sp>
      <p:sp>
        <p:nvSpPr>
          <p:cNvPr id="12" name="Espace réservé du pied de page 11"/>
          <p:cNvSpPr>
            <a:spLocks noGrp="1"/>
          </p:cNvSpPr>
          <p:nvPr>
            <p:ph type="ftr" sz="quarter" idx="5"/>
          </p:nvPr>
        </p:nvSpPr>
        <p:spPr/>
        <p:txBody>
          <a:bodyPr/>
          <a:lstStyle/>
          <a:p>
            <a:endParaRPr lang="fr-FR"/>
          </a:p>
        </p:txBody>
      </p:sp>
    </p:spTree>
    <p:extLst>
      <p:ext uri="{BB962C8B-B14F-4D97-AF65-F5344CB8AC3E}">
        <p14:creationId xmlns:p14="http://schemas.microsoft.com/office/powerpoint/2010/main" val="4143084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176598" y="3604676"/>
            <a:ext cx="811226" cy="623258"/>
          </a:xfrm>
          <a:prstGeom prst="rect">
            <a:avLst/>
          </a:prstGeom>
        </p:spPr>
      </p:pic>
      <p:sp>
        <p:nvSpPr>
          <p:cNvPr id="6" name="ZoneTexte 5"/>
          <p:cNvSpPr txBox="1"/>
          <p:nvPr/>
        </p:nvSpPr>
        <p:spPr>
          <a:xfrm>
            <a:off x="1799103" y="4280156"/>
            <a:ext cx="1627336" cy="307777"/>
          </a:xfrm>
          <a:prstGeom prst="rect">
            <a:avLst/>
          </a:prstGeom>
          <a:noFill/>
        </p:spPr>
        <p:txBody>
          <a:bodyPr wrap="square" rtlCol="0">
            <a:spAutoFit/>
          </a:bodyPr>
          <a:lstStyle/>
          <a:p>
            <a:pPr algn="ctr"/>
            <a:r>
              <a:rPr lang="fr-FR" sz="1400" dirty="0" smtClean="0">
                <a:latin typeface="Calibri" panose="020F0502020204030204" pitchFamily="34" charset="0"/>
                <a:cs typeface="Calibri" panose="020F0502020204030204" pitchFamily="34" charset="0"/>
              </a:rPr>
              <a:t>5 </a:t>
            </a:r>
            <a:r>
              <a:rPr lang="fr-FR" sz="1400" dirty="0">
                <a:latin typeface="Calibri" panose="020F0502020204030204" pitchFamily="34" charset="0"/>
                <a:cs typeface="Calibri" panose="020F0502020204030204" pitchFamily="34" charset="0"/>
              </a:rPr>
              <a:t>à</a:t>
            </a:r>
            <a:r>
              <a:rPr lang="fr-FR" sz="1400" dirty="0" smtClean="0">
                <a:latin typeface="Calibri" panose="020F0502020204030204" pitchFamily="34" charset="0"/>
                <a:cs typeface="Calibri" panose="020F0502020204030204" pitchFamily="34" charset="0"/>
              </a:rPr>
              <a:t> 20 à partenaires</a:t>
            </a:r>
            <a:endParaRPr lang="fr-FR" sz="1400" dirty="0">
              <a:latin typeface="Calibri" panose="020F0502020204030204" pitchFamily="34" charset="0"/>
              <a:cs typeface="Calibri" panose="020F0502020204030204" pitchFamily="34" charset="0"/>
            </a:endParaRPr>
          </a:p>
        </p:txBody>
      </p:sp>
      <p:pic>
        <p:nvPicPr>
          <p:cNvPr id="7" name="Image 6"/>
          <p:cNvPicPr>
            <a:picLocks noChangeAspect="1"/>
          </p:cNvPicPr>
          <p:nvPr/>
        </p:nvPicPr>
        <p:blipFill>
          <a:blip r:embed="rId3"/>
          <a:stretch>
            <a:fillRect/>
          </a:stretch>
        </p:blipFill>
        <p:spPr>
          <a:xfrm>
            <a:off x="4249883" y="3701144"/>
            <a:ext cx="610149" cy="422614"/>
          </a:xfrm>
          <a:prstGeom prst="rect">
            <a:avLst/>
          </a:prstGeom>
        </p:spPr>
      </p:pic>
      <p:pic>
        <p:nvPicPr>
          <p:cNvPr id="8" name="Image 7"/>
          <p:cNvPicPr>
            <a:picLocks noChangeAspect="1"/>
          </p:cNvPicPr>
          <p:nvPr/>
        </p:nvPicPr>
        <p:blipFill>
          <a:blip r:embed="rId4"/>
          <a:stretch>
            <a:fillRect/>
          </a:stretch>
        </p:blipFill>
        <p:spPr>
          <a:xfrm>
            <a:off x="6225109" y="3723878"/>
            <a:ext cx="507131" cy="454189"/>
          </a:xfrm>
          <a:prstGeom prst="rect">
            <a:avLst/>
          </a:prstGeom>
        </p:spPr>
      </p:pic>
      <p:sp>
        <p:nvSpPr>
          <p:cNvPr id="9" name="Rectangle 8"/>
          <p:cNvSpPr/>
          <p:nvPr/>
        </p:nvSpPr>
        <p:spPr>
          <a:xfrm>
            <a:off x="1619672" y="3507854"/>
            <a:ext cx="5688632" cy="11568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5">
            <a:extLst>
              <a:ext uri="{FF2B5EF4-FFF2-40B4-BE49-F238E27FC236}">
                <a16:creationId xmlns:a16="http://schemas.microsoft.com/office/drawing/2014/main" id="{0F25DBCD-35DC-12ED-753E-D585AB039A82}"/>
              </a:ext>
            </a:extLst>
          </p:cNvPr>
          <p:cNvSpPr txBox="1">
            <a:spLocks/>
          </p:cNvSpPr>
          <p:nvPr/>
        </p:nvSpPr>
        <p:spPr>
          <a:xfrm>
            <a:off x="323528" y="1011898"/>
            <a:ext cx="8496944" cy="3652811"/>
          </a:xfrm>
          <a:prstGeom prst="rect">
            <a:avLst/>
          </a:prstGeom>
        </p:spPr>
        <p:txBody>
          <a:bodyPr/>
          <a:lstStyle>
            <a:lvl1pPr marL="342900" indent="-342900" algn="l" defTabSz="914400" rtl="0" eaLnBrk="1" latinLnBrk="0" hangingPunct="1">
              <a:spcBef>
                <a:spcPct val="20000"/>
              </a:spcBef>
              <a:buFontTx/>
              <a:buBlip>
                <a:blip r:embed="rId5"/>
              </a:buBlip>
              <a:defRPr sz="2400" kern="1200">
                <a:solidFill>
                  <a:srgbClr val="353D4D"/>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rgbClr val="6798A0"/>
              </a:buClr>
              <a:buSzPct val="80000"/>
              <a:buFont typeface="Arial" panose="020B0604020202020204" pitchFamily="34" charset="0"/>
              <a:buChar char="•"/>
              <a:defRPr sz="2000" kern="1200">
                <a:solidFill>
                  <a:srgbClr val="353D4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Tx/>
              <a:buBlip>
                <a:blip r:embed="rId6"/>
              </a:buBlip>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0"/>
              </a:spcBef>
              <a:defRPr/>
            </a:pPr>
            <a:r>
              <a:rPr lang="fr-FR" sz="1400" b="1" dirty="0">
                <a:solidFill>
                  <a:srgbClr val="2F3E97"/>
                </a:solidFill>
              </a:rPr>
              <a:t>Qu’est ce qu’un projet collaboratif ?</a:t>
            </a:r>
          </a:p>
          <a:p>
            <a:pPr marL="0" indent="0">
              <a:spcBef>
                <a:spcPts val="0"/>
              </a:spcBef>
              <a:buNone/>
            </a:pPr>
            <a:endParaRPr lang="fr-FR" sz="1400" dirty="0" smtClean="0">
              <a:solidFill>
                <a:srgbClr val="2F3E97"/>
              </a:solidFill>
            </a:endParaRPr>
          </a:p>
          <a:p>
            <a:pPr marL="0" indent="0">
              <a:spcBef>
                <a:spcPts val="0"/>
              </a:spcBef>
              <a:buNone/>
            </a:pPr>
            <a:r>
              <a:rPr lang="fr-FR" sz="1400" dirty="0" smtClean="0">
                <a:solidFill>
                  <a:srgbClr val="2F3E97"/>
                </a:solidFill>
              </a:rPr>
              <a:t>Consortium de partenaires réunis pour mener à bien un projet collaboratif et </a:t>
            </a:r>
            <a:r>
              <a:rPr lang="fr-FR" sz="1400" b="1" dirty="0" smtClean="0">
                <a:solidFill>
                  <a:srgbClr val="2F3E97"/>
                </a:solidFill>
              </a:rPr>
              <a:t>multidisciplinaire</a:t>
            </a:r>
            <a:r>
              <a:rPr lang="fr-FR" sz="1400" dirty="0" smtClean="0">
                <a:solidFill>
                  <a:srgbClr val="2F3E97"/>
                </a:solidFill>
              </a:rPr>
              <a:t> de recherche et développement, avec un </a:t>
            </a:r>
            <a:r>
              <a:rPr lang="fr-FR" sz="1400" b="1" dirty="0" smtClean="0">
                <a:solidFill>
                  <a:srgbClr val="2F3E97"/>
                </a:solidFill>
              </a:rPr>
              <a:t>impact à la fois sociétal </a:t>
            </a:r>
            <a:r>
              <a:rPr lang="fr-FR" sz="1400" dirty="0" smtClean="0">
                <a:solidFill>
                  <a:srgbClr val="2F3E97"/>
                </a:solidFill>
              </a:rPr>
              <a:t>au bénéfice du citoyen (et des patients) et </a:t>
            </a:r>
            <a:r>
              <a:rPr lang="fr-FR" sz="1400" b="1" dirty="0" smtClean="0">
                <a:solidFill>
                  <a:srgbClr val="2F3E97"/>
                </a:solidFill>
              </a:rPr>
              <a:t>économique sur les systèmes de santé.</a:t>
            </a:r>
            <a:endParaRPr lang="fr-FR" sz="1400" dirty="0" smtClean="0">
              <a:solidFill>
                <a:srgbClr val="2F3E97"/>
              </a:solidFill>
            </a:endParaRPr>
          </a:p>
          <a:p>
            <a:pPr marL="0" indent="0">
              <a:spcBef>
                <a:spcPts val="0"/>
              </a:spcBef>
              <a:buNone/>
            </a:pPr>
            <a:endParaRPr lang="fr-FR" sz="1400" dirty="0" smtClean="0">
              <a:solidFill>
                <a:srgbClr val="2F3E97"/>
              </a:solidFill>
            </a:endParaRPr>
          </a:p>
          <a:p>
            <a:pPr>
              <a:lnSpc>
                <a:spcPct val="150000"/>
              </a:lnSpc>
              <a:spcBef>
                <a:spcPts val="0"/>
              </a:spcBef>
              <a:defRPr/>
            </a:pPr>
            <a:r>
              <a:rPr lang="fr-FR" sz="1400" b="1" dirty="0">
                <a:solidFill>
                  <a:srgbClr val="2F3E97"/>
                </a:solidFill>
              </a:rPr>
              <a:t>Financement d’un consortium </a:t>
            </a:r>
          </a:p>
          <a:p>
            <a:pPr marL="535781" indent="-233363">
              <a:spcBef>
                <a:spcPts val="0"/>
              </a:spcBef>
              <a:buClr>
                <a:schemeClr val="accent4">
                  <a:lumMod val="50000"/>
                </a:schemeClr>
              </a:buClr>
              <a:buFont typeface="Arial" panose="020B0604020202020204" pitchFamily="34" charset="0"/>
              <a:buChar char="•"/>
              <a:tabLst>
                <a:tab pos="987029" algn="l"/>
              </a:tabLst>
            </a:pPr>
            <a:r>
              <a:rPr lang="fr-FR" sz="1400" b="1" dirty="0" smtClean="0">
                <a:solidFill>
                  <a:srgbClr val="2F3E97"/>
                </a:solidFill>
              </a:rPr>
              <a:t>Coordinateur</a:t>
            </a:r>
            <a:r>
              <a:rPr lang="fr-FR" sz="1400" dirty="0" smtClean="0">
                <a:solidFill>
                  <a:srgbClr val="2F3E97"/>
                </a:solidFill>
              </a:rPr>
              <a:t> : seul interlocuteur de la CE, assure le bon déroulé du projet et de ses livrables, et l’interaction entre les partenaires. </a:t>
            </a:r>
          </a:p>
          <a:p>
            <a:pPr marL="535781" indent="-233363">
              <a:spcBef>
                <a:spcPts val="0"/>
              </a:spcBef>
              <a:spcAft>
                <a:spcPts val="600"/>
              </a:spcAft>
              <a:buClr>
                <a:schemeClr val="accent4">
                  <a:lumMod val="50000"/>
                </a:schemeClr>
              </a:buClr>
              <a:buFont typeface="Arial" panose="020B0604020202020204" pitchFamily="34" charset="0"/>
              <a:buChar char="•"/>
              <a:tabLst>
                <a:tab pos="987029" algn="l"/>
              </a:tabLst>
            </a:pPr>
            <a:r>
              <a:rPr lang="fr-FR" sz="1400" b="1" dirty="0" smtClean="0">
                <a:solidFill>
                  <a:srgbClr val="2F3E97"/>
                </a:solidFill>
              </a:rPr>
              <a:t>Partenaire (Bénéficiaire) </a:t>
            </a:r>
            <a:r>
              <a:rPr lang="fr-FR" sz="1400" dirty="0" smtClean="0">
                <a:solidFill>
                  <a:srgbClr val="2F3E97"/>
                </a:solidFill>
              </a:rPr>
              <a:t>: responsable d’un </a:t>
            </a:r>
            <a:r>
              <a:rPr lang="fr-FR" sz="1400" i="1" dirty="0" err="1" smtClean="0">
                <a:solidFill>
                  <a:srgbClr val="2F3E97"/>
                </a:solidFill>
              </a:rPr>
              <a:t>work</a:t>
            </a:r>
            <a:r>
              <a:rPr lang="fr-FR" sz="1400" i="1" dirty="0" smtClean="0">
                <a:solidFill>
                  <a:srgbClr val="2F3E97"/>
                </a:solidFill>
              </a:rPr>
              <a:t>-package </a:t>
            </a:r>
            <a:r>
              <a:rPr lang="fr-FR" sz="1400" dirty="0" smtClean="0">
                <a:solidFill>
                  <a:srgbClr val="2F3E97"/>
                </a:solidFill>
              </a:rPr>
              <a:t>ou d’une activité</a:t>
            </a:r>
            <a:endParaRPr lang="fr-FR" sz="1400" dirty="0">
              <a:solidFill>
                <a:srgbClr val="2F3E97"/>
              </a:solidFill>
            </a:endParaRPr>
          </a:p>
        </p:txBody>
      </p:sp>
      <p:sp>
        <p:nvSpPr>
          <p:cNvPr id="11" name="Rectangle 10"/>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smtClean="0">
                <a:solidFill>
                  <a:schemeClr val="tx2"/>
                </a:solidFill>
                <a:latin typeface="Calibri" panose="020F0502020204030204" pitchFamily="34" charset="0"/>
                <a:cs typeface="Calibri" panose="020F0502020204030204" pitchFamily="34" charset="0"/>
              </a:rPr>
              <a:t>Participer au Cluster Santé &amp; Mission Cancer</a:t>
            </a:r>
            <a:endParaRPr lang="fr-FR" sz="3200" dirty="0">
              <a:solidFill>
                <a:schemeClr val="tx2"/>
              </a:solidFill>
              <a:latin typeface="Calibri" panose="020F0502020204030204" pitchFamily="34" charset="0"/>
              <a:cs typeface="Calibri" panose="020F0502020204030204" pitchFamily="34" charset="0"/>
            </a:endParaRPr>
          </a:p>
        </p:txBody>
      </p:sp>
      <p:sp>
        <p:nvSpPr>
          <p:cNvPr id="13" name="Rectangle 12"/>
          <p:cNvSpPr/>
          <p:nvPr/>
        </p:nvSpPr>
        <p:spPr>
          <a:xfrm>
            <a:off x="6065542" y="4280156"/>
            <a:ext cx="825867" cy="307777"/>
          </a:xfrm>
          <a:prstGeom prst="rect">
            <a:avLst/>
          </a:prstGeom>
        </p:spPr>
        <p:txBody>
          <a:bodyPr wrap="none">
            <a:spAutoFit/>
          </a:bodyPr>
          <a:lstStyle/>
          <a:p>
            <a:r>
              <a:rPr lang="fr-FR" sz="1400" dirty="0">
                <a:latin typeface="Calibri" panose="020F0502020204030204" pitchFamily="34" charset="0"/>
                <a:cs typeface="Calibri" panose="020F0502020204030204" pitchFamily="34" charset="0"/>
              </a:rPr>
              <a:t>4 à 5 ans</a:t>
            </a:r>
          </a:p>
        </p:txBody>
      </p:sp>
      <p:sp>
        <p:nvSpPr>
          <p:cNvPr id="14" name="ZoneTexte 13"/>
          <p:cNvSpPr txBox="1"/>
          <p:nvPr/>
        </p:nvSpPr>
        <p:spPr>
          <a:xfrm>
            <a:off x="3923928" y="4280156"/>
            <a:ext cx="1440160" cy="307777"/>
          </a:xfrm>
          <a:prstGeom prst="rect">
            <a:avLst/>
          </a:prstGeom>
          <a:noFill/>
        </p:spPr>
        <p:txBody>
          <a:bodyPr wrap="square" rtlCol="0">
            <a:spAutoFit/>
          </a:bodyPr>
          <a:lstStyle/>
          <a:p>
            <a:r>
              <a:rPr lang="fr-FR" sz="1400" dirty="0" smtClean="0">
                <a:latin typeface="Calibri" panose="020F0502020204030204" pitchFamily="34" charset="0"/>
                <a:cs typeface="Calibri" panose="020F0502020204030204" pitchFamily="34" charset="0"/>
              </a:rPr>
              <a:t>Budget 3 à 15M€</a:t>
            </a:r>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610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smtClean="0">
                <a:solidFill>
                  <a:schemeClr val="tx2"/>
                </a:solidFill>
                <a:latin typeface="Calibri" panose="020F0502020204030204" pitchFamily="34" charset="0"/>
                <a:cs typeface="Calibri" panose="020F0502020204030204" pitchFamily="34" charset="0"/>
              </a:rPr>
              <a:t>Structure d’un appel à projets</a:t>
            </a:r>
            <a:endParaRPr lang="fr-FR" sz="3200" dirty="0">
              <a:solidFill>
                <a:schemeClr val="tx2"/>
              </a:solidFill>
              <a:latin typeface="Calibri" panose="020F0502020204030204" pitchFamily="34" charset="0"/>
              <a:cs typeface="Calibri" panose="020F0502020204030204" pitchFamily="34" charset="0"/>
            </a:endParaRPr>
          </a:p>
        </p:txBody>
      </p:sp>
      <p:sp>
        <p:nvSpPr>
          <p:cNvPr id="6" name="Espace réservé du contenu 5">
            <a:extLst>
              <a:ext uri="{FF2B5EF4-FFF2-40B4-BE49-F238E27FC236}">
                <a16:creationId xmlns:a16="http://schemas.microsoft.com/office/drawing/2014/main" id="{0F25DBCD-35DC-12ED-753E-D585AB039A82}"/>
              </a:ext>
            </a:extLst>
          </p:cNvPr>
          <p:cNvSpPr txBox="1">
            <a:spLocks/>
          </p:cNvSpPr>
          <p:nvPr/>
        </p:nvSpPr>
        <p:spPr>
          <a:xfrm>
            <a:off x="323528" y="1011898"/>
            <a:ext cx="8496944" cy="3864108"/>
          </a:xfrm>
          <a:prstGeom prst="rect">
            <a:avLst/>
          </a:prstGeom>
        </p:spPr>
        <p:txBody>
          <a:bodyPr/>
          <a:lstStyle>
            <a:lvl1pPr marL="342900" indent="-342900" algn="l" defTabSz="914400" rtl="0" eaLnBrk="1" latinLnBrk="0" hangingPunct="1">
              <a:spcBef>
                <a:spcPct val="20000"/>
              </a:spcBef>
              <a:buFontTx/>
              <a:buBlip>
                <a:blip r:embed="rId3"/>
              </a:buBlip>
              <a:defRPr sz="2400" kern="1200">
                <a:solidFill>
                  <a:srgbClr val="353D4D"/>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Clr>
                <a:srgbClr val="6798A0"/>
              </a:buClr>
              <a:buSzPct val="80000"/>
              <a:buFont typeface="Arial" panose="020B0604020202020204" pitchFamily="34" charset="0"/>
              <a:buChar char="•"/>
              <a:defRPr sz="2000" kern="1200">
                <a:solidFill>
                  <a:srgbClr val="353D4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Tx/>
              <a:buBlip>
                <a:blip r:embed="rId4"/>
              </a:buBlip>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fr-FR" sz="1400" b="1" dirty="0">
                <a:solidFill>
                  <a:srgbClr val="2F3E97"/>
                </a:solidFill>
              </a:rPr>
              <a:t>Destination n°1 : Titre de la destination</a:t>
            </a:r>
          </a:p>
          <a:p>
            <a:pPr marL="0" indent="0">
              <a:spcBef>
                <a:spcPts val="600"/>
              </a:spcBef>
              <a:buNone/>
            </a:pPr>
            <a:r>
              <a:rPr lang="fr-FR" sz="1400" dirty="0">
                <a:solidFill>
                  <a:srgbClr val="2F3E97"/>
                </a:solidFill>
              </a:rPr>
              <a:t>Description de la destination avec un état des lieux et des objectifs à atteindre </a:t>
            </a:r>
          </a:p>
          <a:p>
            <a:pPr>
              <a:spcBef>
                <a:spcPts val="0"/>
              </a:spcBef>
            </a:pPr>
            <a:endParaRPr lang="fr-FR" sz="1400" dirty="0"/>
          </a:p>
          <a:p>
            <a:pPr marL="0" indent="0">
              <a:spcBef>
                <a:spcPts val="0"/>
              </a:spcBef>
              <a:buNone/>
            </a:pPr>
            <a:r>
              <a:rPr lang="fr-FR" sz="1400" b="1" u="sng" dirty="0" err="1">
                <a:solidFill>
                  <a:schemeClr val="accent4">
                    <a:lumMod val="50000"/>
                  </a:schemeClr>
                </a:solidFill>
              </a:rPr>
              <a:t>Expected</a:t>
            </a:r>
            <a:r>
              <a:rPr lang="fr-FR" sz="1400" b="1" u="sng" dirty="0">
                <a:solidFill>
                  <a:schemeClr val="accent4">
                    <a:lumMod val="50000"/>
                  </a:schemeClr>
                </a:solidFill>
              </a:rPr>
              <a:t> Impact </a:t>
            </a:r>
            <a:r>
              <a:rPr lang="fr-FR" sz="1400" dirty="0"/>
              <a:t>: </a:t>
            </a:r>
            <a:r>
              <a:rPr lang="fr-FR" sz="1400" dirty="0">
                <a:sym typeface="Wingdings" panose="05000000000000000000" pitchFamily="2" charset="2"/>
              </a:rPr>
              <a:t> </a:t>
            </a:r>
            <a:r>
              <a:rPr lang="fr-FR" sz="1400" b="1" dirty="0">
                <a:solidFill>
                  <a:srgbClr val="FFC000"/>
                </a:solidFill>
                <a:sym typeface="Wingdings" panose="05000000000000000000" pitchFamily="2" charset="2"/>
              </a:rPr>
              <a:t>Long terme </a:t>
            </a:r>
            <a:endParaRPr lang="fr-FR" sz="1400" b="1" dirty="0">
              <a:solidFill>
                <a:srgbClr val="FFC000"/>
              </a:solidFill>
            </a:endParaRPr>
          </a:p>
          <a:p>
            <a:pPr marL="0" indent="0">
              <a:spcBef>
                <a:spcPts val="600"/>
              </a:spcBef>
              <a:buNone/>
            </a:pPr>
            <a:r>
              <a:rPr lang="fr-FR" sz="1400" dirty="0">
                <a:solidFill>
                  <a:srgbClr val="2F3E97"/>
                </a:solidFill>
              </a:rPr>
              <a:t>Liste d’impacts en lien avec le plan stratégique que les propositions de l’ensemble des topics de cette destination doivent contribuer à atteindre. </a:t>
            </a:r>
          </a:p>
          <a:p>
            <a:pPr>
              <a:spcBef>
                <a:spcPts val="0"/>
              </a:spcBef>
            </a:pPr>
            <a:endParaRPr lang="fr-FR" sz="1400" dirty="0"/>
          </a:p>
          <a:p>
            <a:pPr marL="0" indent="0">
              <a:spcBef>
                <a:spcPts val="0"/>
              </a:spcBef>
              <a:buNone/>
            </a:pPr>
            <a:r>
              <a:rPr lang="fr-FR" sz="1400" b="1" dirty="0">
                <a:solidFill>
                  <a:srgbClr val="2F3E97"/>
                </a:solidFill>
              </a:rPr>
              <a:t>Topic 1.1 : Titre du topic</a:t>
            </a:r>
          </a:p>
          <a:p>
            <a:pPr marL="285743" indent="-285743">
              <a:spcBef>
                <a:spcPts val="600"/>
              </a:spcBef>
              <a:buClr>
                <a:srgbClr val="F7BC63"/>
              </a:buClr>
              <a:buFont typeface="Arial" panose="020B0604020202020204" pitchFamily="34" charset="0"/>
              <a:buChar char="•"/>
            </a:pPr>
            <a:r>
              <a:rPr lang="fr-FR" sz="1400" b="1" u="sng" dirty="0" err="1">
                <a:solidFill>
                  <a:schemeClr val="accent4">
                    <a:lumMod val="50000"/>
                  </a:schemeClr>
                </a:solidFill>
              </a:rPr>
              <a:t>Expected</a:t>
            </a:r>
            <a:r>
              <a:rPr lang="fr-FR" sz="1400" b="1" u="sng" dirty="0">
                <a:solidFill>
                  <a:schemeClr val="accent4">
                    <a:lumMod val="50000"/>
                  </a:schemeClr>
                </a:solidFill>
              </a:rPr>
              <a:t> </a:t>
            </a:r>
            <a:r>
              <a:rPr lang="fr-FR" sz="1400" b="1" u="sng" dirty="0" err="1">
                <a:solidFill>
                  <a:schemeClr val="accent4">
                    <a:lumMod val="50000"/>
                  </a:schemeClr>
                </a:solidFill>
              </a:rPr>
              <a:t>outcomes</a:t>
            </a:r>
            <a:r>
              <a:rPr lang="fr-FR" sz="1400" b="1" u="sng" dirty="0">
                <a:solidFill>
                  <a:schemeClr val="accent4">
                    <a:lumMod val="50000"/>
                  </a:schemeClr>
                </a:solidFill>
              </a:rPr>
              <a:t> </a:t>
            </a:r>
            <a:r>
              <a:rPr lang="fr-FR" sz="1400" b="1" dirty="0"/>
              <a:t>: </a:t>
            </a:r>
            <a:r>
              <a:rPr lang="fr-FR" sz="1400" dirty="0">
                <a:solidFill>
                  <a:srgbClr val="2F3E97"/>
                </a:solidFill>
              </a:rPr>
              <a:t>les résultats attendus des projets soumis en réponse à ce topic doivent y contribuer </a:t>
            </a:r>
            <a:r>
              <a:rPr lang="fr-FR" sz="1400" dirty="0">
                <a:solidFill>
                  <a:srgbClr val="2F3E97"/>
                </a:solidFill>
                <a:sym typeface="Wingdings" panose="05000000000000000000" pitchFamily="2" charset="2"/>
              </a:rPr>
              <a:t></a:t>
            </a:r>
            <a:r>
              <a:rPr lang="fr-FR" sz="1400" dirty="0">
                <a:sym typeface="Wingdings" panose="05000000000000000000" pitchFamily="2" charset="2"/>
              </a:rPr>
              <a:t> </a:t>
            </a:r>
            <a:r>
              <a:rPr lang="fr-FR" sz="1400" b="1" dirty="0">
                <a:solidFill>
                  <a:srgbClr val="FFC000"/>
                </a:solidFill>
                <a:sym typeface="Wingdings" panose="05000000000000000000" pitchFamily="2" charset="2"/>
              </a:rPr>
              <a:t>Court/moyen terme</a:t>
            </a:r>
            <a:endParaRPr lang="fr-FR" sz="1400" b="1" dirty="0">
              <a:solidFill>
                <a:srgbClr val="FFC000"/>
              </a:solidFill>
            </a:endParaRPr>
          </a:p>
          <a:p>
            <a:pPr marL="285743" indent="-285743">
              <a:spcBef>
                <a:spcPts val="600"/>
              </a:spcBef>
              <a:buClr>
                <a:srgbClr val="F7BC63"/>
              </a:buClr>
              <a:buFont typeface="Arial" panose="020B0604020202020204" pitchFamily="34" charset="0"/>
              <a:buChar char="•"/>
            </a:pPr>
            <a:r>
              <a:rPr lang="fr-FR" sz="1400" u="sng" dirty="0">
                <a:solidFill>
                  <a:srgbClr val="2F3E97"/>
                </a:solidFill>
              </a:rPr>
              <a:t>Scope</a:t>
            </a:r>
            <a:r>
              <a:rPr lang="fr-FR" sz="1400" dirty="0">
                <a:solidFill>
                  <a:srgbClr val="2F3E97"/>
                </a:solidFill>
              </a:rPr>
              <a:t> : périmètre d’action des propositions soumises dans le cadre de ce topic</a:t>
            </a:r>
          </a:p>
          <a:p>
            <a:pPr>
              <a:spcBef>
                <a:spcPts val="0"/>
              </a:spcBef>
            </a:pPr>
            <a:endParaRPr lang="fr-FR" sz="1400" dirty="0"/>
          </a:p>
          <a:p>
            <a:pPr marL="0" indent="0">
              <a:spcBef>
                <a:spcPts val="0"/>
              </a:spcBef>
              <a:buNone/>
            </a:pPr>
            <a:r>
              <a:rPr lang="fr-FR" sz="1400" b="1" dirty="0">
                <a:solidFill>
                  <a:srgbClr val="2F3E97"/>
                </a:solidFill>
              </a:rPr>
              <a:t>Topic 1.2 : Titre du topic</a:t>
            </a:r>
          </a:p>
          <a:p>
            <a:pPr marL="267891" indent="-259556">
              <a:spcBef>
                <a:spcPts val="600"/>
              </a:spcBef>
              <a:buClr>
                <a:srgbClr val="F7BC63"/>
              </a:buClr>
              <a:buFont typeface="Arial" panose="020B0604020202020204" pitchFamily="34" charset="0"/>
              <a:buChar char="•"/>
            </a:pPr>
            <a:r>
              <a:rPr lang="fr-FR" sz="1400" b="1" u="sng" dirty="0" err="1">
                <a:solidFill>
                  <a:schemeClr val="accent4">
                    <a:lumMod val="50000"/>
                  </a:schemeClr>
                </a:solidFill>
              </a:rPr>
              <a:t>Expected</a:t>
            </a:r>
            <a:r>
              <a:rPr lang="fr-FR" sz="1400" b="1" u="sng" dirty="0">
                <a:solidFill>
                  <a:schemeClr val="accent4">
                    <a:lumMod val="50000"/>
                  </a:schemeClr>
                </a:solidFill>
              </a:rPr>
              <a:t> </a:t>
            </a:r>
            <a:r>
              <a:rPr lang="fr-FR" sz="1400" b="1" u="sng" dirty="0" err="1">
                <a:solidFill>
                  <a:schemeClr val="accent4">
                    <a:lumMod val="50000"/>
                  </a:schemeClr>
                </a:solidFill>
              </a:rPr>
              <a:t>outcomes</a:t>
            </a:r>
            <a:r>
              <a:rPr lang="fr-FR" sz="1400" b="1" u="sng" dirty="0">
                <a:solidFill>
                  <a:schemeClr val="accent4">
                    <a:lumMod val="50000"/>
                  </a:schemeClr>
                </a:solidFill>
              </a:rPr>
              <a:t> </a:t>
            </a:r>
            <a:r>
              <a:rPr lang="fr-FR" sz="1400" dirty="0"/>
              <a:t>: </a:t>
            </a:r>
            <a:r>
              <a:rPr lang="fr-FR" sz="1400" dirty="0">
                <a:solidFill>
                  <a:srgbClr val="2F3E97"/>
                </a:solidFill>
              </a:rPr>
              <a:t>les résultats attendus des projets soumis en réponse à ce topic doivent y contribuer </a:t>
            </a:r>
          </a:p>
          <a:p>
            <a:pPr marL="267891" indent="-259556">
              <a:spcBef>
                <a:spcPts val="600"/>
              </a:spcBef>
              <a:buClr>
                <a:srgbClr val="F7BC63"/>
              </a:buClr>
              <a:buFont typeface="Arial" panose="020B0604020202020204" pitchFamily="34" charset="0"/>
              <a:buChar char="•"/>
            </a:pPr>
            <a:r>
              <a:rPr lang="fr-FR" sz="1400" u="sng" dirty="0">
                <a:solidFill>
                  <a:srgbClr val="2F3E97"/>
                </a:solidFill>
              </a:rPr>
              <a:t>Scope</a:t>
            </a:r>
            <a:r>
              <a:rPr lang="fr-FR" sz="1400" dirty="0">
                <a:solidFill>
                  <a:srgbClr val="2F3E97"/>
                </a:solidFill>
              </a:rPr>
              <a:t> : périmètre d’action des propositions soumises dans le cadre de ce </a:t>
            </a:r>
            <a:r>
              <a:rPr lang="fr-FR" sz="1400" dirty="0" smtClean="0">
                <a:solidFill>
                  <a:srgbClr val="2F3E97"/>
                </a:solidFill>
              </a:rPr>
              <a:t>topic</a:t>
            </a:r>
            <a:endParaRPr lang="fr-FR" sz="1400" dirty="0">
              <a:solidFill>
                <a:srgbClr val="2F3E97"/>
              </a:solidFill>
            </a:endParaRPr>
          </a:p>
        </p:txBody>
      </p:sp>
    </p:spTree>
    <p:extLst>
      <p:ext uri="{BB962C8B-B14F-4D97-AF65-F5344CB8AC3E}">
        <p14:creationId xmlns:p14="http://schemas.microsoft.com/office/powerpoint/2010/main" val="1042278689"/>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HE-Fond-2022" id="{D52ECCF5-7B04-4AA0-AC8B-90002D37C5B2}" vid="{03606852-ABB4-4ADE-8587-30FFF94B031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MODL-PPT-HE-Fond-2022</Template>
  <TotalTime>1769</TotalTime>
  <Words>2023</Words>
  <Application>Microsoft Office PowerPoint</Application>
  <PresentationFormat>Affichage à l'écran (16:9)</PresentationFormat>
  <Paragraphs>251</Paragraphs>
  <Slides>18</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Microsoft Sans Serif</vt:lpstr>
      <vt:lpstr>Police système Courant</vt:lpstr>
      <vt:lpstr>Wingdings</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appels à forte composante SHS</vt:lpstr>
      <vt:lpstr>Les appels à composante SHS mineure</vt:lpstr>
      <vt:lpstr>Les Sciences Humaines et Sociales en Santé</vt:lpstr>
      <vt:lpstr>Les Sciences Humaines et Sociales en Santé</vt:lpstr>
      <vt:lpstr>Présentation PowerPoint</vt:lpstr>
      <vt:lpstr>Présentation PowerPoint</vt:lpstr>
      <vt:lpstr>Présentation PowerPoint</vt:lpstr>
    </vt:vector>
  </TitlesOfParts>
  <Manager>Client</Manager>
  <Company>INSERM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Sophie DECAMPS</dc:creator>
  <cp:lastModifiedBy>JULIEN TENEDOS</cp:lastModifiedBy>
  <cp:revision>16</cp:revision>
  <dcterms:created xsi:type="dcterms:W3CDTF">2022-10-28T10:07:51Z</dcterms:created>
  <dcterms:modified xsi:type="dcterms:W3CDTF">2022-12-16T14:57:24Z</dcterms:modified>
</cp:coreProperties>
</file>