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73"/>
  </p:notesMasterIdLst>
  <p:handoutMasterIdLst>
    <p:handoutMasterId r:id="rId74"/>
  </p:handoutMasterIdLst>
  <p:sldIdLst>
    <p:sldId id="327" r:id="rId5"/>
    <p:sldId id="328" r:id="rId6"/>
    <p:sldId id="446" r:id="rId7"/>
    <p:sldId id="329" r:id="rId8"/>
    <p:sldId id="330" r:id="rId9"/>
    <p:sldId id="578" r:id="rId10"/>
    <p:sldId id="331" r:id="rId11"/>
    <p:sldId id="574" r:id="rId12"/>
    <p:sldId id="333" r:id="rId13"/>
    <p:sldId id="486" r:id="rId14"/>
    <p:sldId id="575" r:id="rId15"/>
    <p:sldId id="583" r:id="rId16"/>
    <p:sldId id="584" r:id="rId17"/>
    <p:sldId id="336" r:id="rId18"/>
    <p:sldId id="541" r:id="rId19"/>
    <p:sldId id="542" r:id="rId20"/>
    <p:sldId id="448" r:id="rId21"/>
    <p:sldId id="435" r:id="rId22"/>
    <p:sldId id="534" r:id="rId23"/>
    <p:sldId id="437" r:id="rId24"/>
    <p:sldId id="543" r:id="rId25"/>
    <p:sldId id="544" r:id="rId26"/>
    <p:sldId id="545" r:id="rId27"/>
    <p:sldId id="546" r:id="rId28"/>
    <p:sldId id="547" r:id="rId29"/>
    <p:sldId id="548" r:id="rId30"/>
    <p:sldId id="438" r:id="rId31"/>
    <p:sldId id="549" r:id="rId32"/>
    <p:sldId id="550" r:id="rId33"/>
    <p:sldId id="551" r:id="rId34"/>
    <p:sldId id="552" r:id="rId35"/>
    <p:sldId id="439" r:id="rId36"/>
    <p:sldId id="553" r:id="rId37"/>
    <p:sldId id="554" r:id="rId38"/>
    <p:sldId id="555" r:id="rId39"/>
    <p:sldId id="556" r:id="rId40"/>
    <p:sldId id="557" r:id="rId41"/>
    <p:sldId id="558" r:id="rId42"/>
    <p:sldId id="559" r:id="rId43"/>
    <p:sldId id="440" r:id="rId44"/>
    <p:sldId id="560" r:id="rId45"/>
    <p:sldId id="561" r:id="rId46"/>
    <p:sldId id="535" r:id="rId47"/>
    <p:sldId id="441" r:id="rId48"/>
    <p:sldId id="562" r:id="rId49"/>
    <p:sldId id="563" r:id="rId50"/>
    <p:sldId id="564" r:id="rId51"/>
    <p:sldId id="565" r:id="rId52"/>
    <p:sldId id="566" r:id="rId53"/>
    <p:sldId id="442" r:id="rId54"/>
    <p:sldId id="567" r:id="rId55"/>
    <p:sldId id="568" r:id="rId56"/>
    <p:sldId id="569" r:id="rId57"/>
    <p:sldId id="570" r:id="rId58"/>
    <p:sldId id="443" r:id="rId59"/>
    <p:sldId id="571" r:id="rId60"/>
    <p:sldId id="572" r:id="rId61"/>
    <p:sldId id="573" r:id="rId62"/>
    <p:sldId id="587" r:id="rId63"/>
    <p:sldId id="403" r:id="rId64"/>
    <p:sldId id="582" r:id="rId65"/>
    <p:sldId id="585" r:id="rId66"/>
    <p:sldId id="576" r:id="rId67"/>
    <p:sldId id="586" r:id="rId68"/>
    <p:sldId id="581" r:id="rId69"/>
    <p:sldId id="407" r:id="rId70"/>
    <p:sldId id="408" r:id="rId71"/>
    <p:sldId id="409" r:id="rId72"/>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578"/>
            <p14:sldId id="331"/>
            <p14:sldId id="574"/>
            <p14:sldId id="333"/>
            <p14:sldId id="486"/>
            <p14:sldId id="575"/>
            <p14:sldId id="583"/>
            <p14:sldId id="584"/>
            <p14:sldId id="336"/>
            <p14:sldId id="541"/>
            <p14:sldId id="542"/>
            <p14:sldId id="448"/>
            <p14:sldId id="435"/>
            <p14:sldId id="534"/>
            <p14:sldId id="437"/>
            <p14:sldId id="543"/>
            <p14:sldId id="544"/>
            <p14:sldId id="545"/>
            <p14:sldId id="546"/>
            <p14:sldId id="547"/>
            <p14:sldId id="548"/>
            <p14:sldId id="438"/>
            <p14:sldId id="549"/>
            <p14:sldId id="550"/>
            <p14:sldId id="551"/>
            <p14:sldId id="552"/>
            <p14:sldId id="439"/>
            <p14:sldId id="553"/>
            <p14:sldId id="554"/>
            <p14:sldId id="555"/>
            <p14:sldId id="556"/>
            <p14:sldId id="557"/>
            <p14:sldId id="558"/>
            <p14:sldId id="559"/>
            <p14:sldId id="440"/>
            <p14:sldId id="560"/>
            <p14:sldId id="561"/>
            <p14:sldId id="535"/>
            <p14:sldId id="441"/>
            <p14:sldId id="562"/>
            <p14:sldId id="563"/>
            <p14:sldId id="564"/>
            <p14:sldId id="565"/>
            <p14:sldId id="566"/>
            <p14:sldId id="442"/>
            <p14:sldId id="567"/>
            <p14:sldId id="568"/>
            <p14:sldId id="569"/>
            <p14:sldId id="570"/>
            <p14:sldId id="443"/>
            <p14:sldId id="571"/>
            <p14:sldId id="572"/>
            <p14:sldId id="573"/>
            <p14:sldId id="587"/>
            <p14:sldId id="403"/>
            <p14:sldId id="582"/>
            <p14:sldId id="585"/>
            <p14:sldId id="576"/>
            <p14:sldId id="586"/>
            <p14:sldId id="581"/>
            <p14:sldId id="407"/>
            <p14:sldId id="408"/>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4040AD"/>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43" autoAdjust="0"/>
  </p:normalViewPr>
  <p:slideViewPr>
    <p:cSldViewPr showGuides="1">
      <p:cViewPr varScale="1">
        <p:scale>
          <a:sx n="97" d="100"/>
          <a:sy n="97" d="100"/>
        </p:scale>
        <p:origin x="546" y="3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1"/>
            </a:rPr>
            <a:t>Clean Hydrogen</a:t>
          </a:r>
          <a:endParaRPr lang="fr-FR" b="0"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2"/>
            </a:rPr>
            <a:t>Integrated Air Traffic Management</a:t>
          </a:r>
          <a:endParaRPr lang="fr-FR" b="0"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b="0" dirty="0" smtClean="0">
              <a:hlinkClick xmlns:r="http://schemas.openxmlformats.org/officeDocument/2006/relationships" r:id="rId3"/>
            </a:rPr>
            <a:t>Clean </a:t>
          </a:r>
          <a:r>
            <a:rPr lang="fr-FR" b="0" dirty="0" err="1" smtClean="0">
              <a:hlinkClick xmlns:r="http://schemas.openxmlformats.org/officeDocument/2006/relationships" r:id="rId3"/>
            </a:rPr>
            <a:t>Energy</a:t>
          </a:r>
          <a:r>
            <a:rPr lang="fr-FR" b="0" dirty="0" smtClean="0">
              <a:hlinkClick xmlns:r="http://schemas.openxmlformats.org/officeDocument/2006/relationships" r:id="rId3"/>
            </a:rPr>
            <a:t> Transition (CETP)</a:t>
          </a:r>
          <a:endParaRPr lang="fr-FR" b="0"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b="0" dirty="0" smtClean="0">
              <a:hlinkClick xmlns:r="http://schemas.openxmlformats.org/officeDocument/2006/relationships" r:id="rId4"/>
            </a:rPr>
            <a:t>Driving urban transitions to a sustainable future (DUT)</a:t>
          </a:r>
          <a:endParaRPr lang="fr-FR" b="0"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0" dirty="0" smtClean="0">
              <a:hlinkClick xmlns:r="http://schemas.openxmlformats.org/officeDocument/2006/relationships" r:id="rId5"/>
            </a:rPr>
            <a:t>People-centric sustainable built environment (Built4People)</a:t>
          </a:r>
          <a:endParaRPr lang="fr-FR" b="0"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b="0" dirty="0" smtClean="0">
              <a:hlinkClick xmlns:r="http://schemas.openxmlformats.org/officeDocument/2006/relationships" r:id="rId6"/>
            </a:rPr>
            <a:t>Towards zero-emission road transport (2ZERO)</a:t>
          </a:r>
          <a:endParaRPr lang="fr-FR" b="0"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7"/>
            </a:rPr>
            <a:t>Clean Aviation</a:t>
          </a:r>
          <a:endParaRPr lang="fr-FR" b="0"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b="0" u="sng" dirty="0" err="1" smtClean="0">
              <a:hlinkClick xmlns:r="http://schemas.openxmlformats.org/officeDocument/2006/relationships" r:id="rId8"/>
            </a:rPr>
            <a:t>Transforming</a:t>
          </a:r>
          <a:r>
            <a:rPr lang="fr-FR" b="0" u="sng" dirty="0" smtClean="0">
              <a:hlinkClick xmlns:r="http://schemas.openxmlformats.org/officeDocument/2006/relationships" r:id="rId8"/>
            </a:rPr>
            <a:t> </a:t>
          </a:r>
          <a:r>
            <a:rPr lang="fr-FR" b="0" u="sng" dirty="0" err="1" smtClean="0">
              <a:hlinkClick xmlns:r="http://schemas.openxmlformats.org/officeDocument/2006/relationships" r:id="rId8"/>
            </a:rPr>
            <a:t>Europe's</a:t>
          </a:r>
          <a:r>
            <a:rPr lang="fr-FR" b="0" u="sng" dirty="0" smtClean="0">
              <a:hlinkClick xmlns:r="http://schemas.openxmlformats.org/officeDocument/2006/relationships" r:id="rId8"/>
            </a:rPr>
            <a:t> rail system</a:t>
          </a:r>
          <a:endParaRPr lang="fr-FR" b="0"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0" dirty="0" smtClean="0">
              <a:hlinkClick xmlns:r="http://schemas.openxmlformats.org/officeDocument/2006/relationships" r:id="rId9"/>
            </a:rPr>
            <a:t>Batteries: Towards a competitive European industrial battery value chain for stationary applications and e-mobility</a:t>
          </a:r>
          <a:endParaRPr lang="fr-FR" b="0"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b="0" dirty="0" err="1" smtClean="0">
              <a:hlinkClick xmlns:r="http://schemas.openxmlformats.org/officeDocument/2006/relationships" r:id="rId10"/>
            </a:rPr>
            <a:t>Zero-emission</a:t>
          </a:r>
          <a:r>
            <a:rPr lang="fr-FR" b="0" dirty="0" smtClean="0">
              <a:hlinkClick xmlns:r="http://schemas.openxmlformats.org/officeDocument/2006/relationships" r:id="rId10"/>
            </a:rPr>
            <a:t> </a:t>
          </a:r>
          <a:r>
            <a:rPr lang="fr-FR" b="0" dirty="0" err="1" smtClean="0">
              <a:hlinkClick xmlns:r="http://schemas.openxmlformats.org/officeDocument/2006/relationships" r:id="rId10"/>
            </a:rPr>
            <a:t>waterborne</a:t>
          </a:r>
          <a:r>
            <a:rPr lang="fr-FR" b="0" dirty="0" smtClean="0">
              <a:hlinkClick xmlns:r="http://schemas.openxmlformats.org/officeDocument/2006/relationships" r:id="rId10"/>
            </a:rPr>
            <a:t> transport</a:t>
          </a:r>
          <a:endParaRPr lang="fr-FR" b="0"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b="0" dirty="0" smtClean="0">
              <a:hlinkClick xmlns:r="http://schemas.openxmlformats.org/officeDocument/2006/relationships" r:id="rId11"/>
            </a:rPr>
            <a:t>Connected, Cooperative and Automated Mobility (CCAM)</a:t>
          </a:r>
          <a:endParaRPr lang="fr-FR" b="0"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1"/>
            </a:rPr>
            <a:t>Clean Hydrogen</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2"/>
            </a:rPr>
            <a:t>Integrated Air Traffic Management</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3"/>
            </a:rPr>
            <a:t>Clean Aviation</a:t>
          </a:r>
          <a:endParaRPr lang="fr-FR" sz="1200" b="0" u="sng" kern="1200" dirty="0"/>
        </a:p>
        <a:p>
          <a:pPr marL="114300" lvl="1" indent="-114300" algn="l" defTabSz="533400">
            <a:lnSpc>
              <a:spcPct val="100000"/>
            </a:lnSpc>
            <a:spcBef>
              <a:spcPct val="0"/>
            </a:spcBef>
            <a:spcAft>
              <a:spcPts val="1200"/>
            </a:spcAft>
            <a:buChar char="••"/>
          </a:pPr>
          <a:r>
            <a:rPr lang="fr-FR" sz="1200" b="0" u="sng" kern="1200" dirty="0" err="1" smtClean="0">
              <a:hlinkClick xmlns:r="http://schemas.openxmlformats.org/officeDocument/2006/relationships" r:id="rId4"/>
            </a:rPr>
            <a:t>Transforming</a:t>
          </a:r>
          <a:r>
            <a:rPr lang="fr-FR" sz="1200" b="0" u="sng" kern="1200" dirty="0" smtClean="0">
              <a:hlinkClick xmlns:r="http://schemas.openxmlformats.org/officeDocument/2006/relationships" r:id="rId4"/>
            </a:rPr>
            <a:t> </a:t>
          </a:r>
          <a:r>
            <a:rPr lang="fr-FR" sz="1200" b="0" u="sng" kern="1200" dirty="0" err="1" smtClean="0">
              <a:hlinkClick xmlns:r="http://schemas.openxmlformats.org/officeDocument/2006/relationships" r:id="rId4"/>
            </a:rPr>
            <a:t>Europe's</a:t>
          </a:r>
          <a:r>
            <a:rPr lang="fr-FR" sz="1200" b="0" u="sng" kern="1200" dirty="0" smtClean="0">
              <a:hlinkClick xmlns:r="http://schemas.openxmlformats.org/officeDocument/2006/relationships" r:id="rId4"/>
            </a:rPr>
            <a:t> rail system</a:t>
          </a:r>
          <a:endParaRPr lang="fr-FR" sz="1200" b="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kern="1200" dirty="0" smtClean="0">
              <a:hlinkClick xmlns:r="http://schemas.openxmlformats.org/officeDocument/2006/relationships" r:id="rId5"/>
            </a:rPr>
            <a:t>Clean </a:t>
          </a:r>
          <a:r>
            <a:rPr lang="fr-FR" sz="1200" b="0" kern="1200" dirty="0" err="1" smtClean="0">
              <a:hlinkClick xmlns:r="http://schemas.openxmlformats.org/officeDocument/2006/relationships" r:id="rId5"/>
            </a:rPr>
            <a:t>Energy</a:t>
          </a:r>
          <a:r>
            <a:rPr lang="fr-FR" sz="1200" b="0" kern="1200" dirty="0" smtClean="0">
              <a:hlinkClick xmlns:r="http://schemas.openxmlformats.org/officeDocument/2006/relationships" r:id="rId5"/>
            </a:rPr>
            <a:t> Transition (CETP)</a:t>
          </a:r>
          <a:endParaRPr lang="fr-FR" sz="1200" b="0" kern="1200" dirty="0"/>
        </a:p>
        <a:p>
          <a:pPr marL="114300" lvl="1" indent="-114300" algn="l" defTabSz="533400">
            <a:lnSpc>
              <a:spcPct val="100000"/>
            </a:lnSpc>
            <a:spcBef>
              <a:spcPct val="0"/>
            </a:spcBef>
            <a:spcAft>
              <a:spcPts val="1200"/>
            </a:spcAft>
            <a:buChar char="••"/>
          </a:pPr>
          <a:r>
            <a:rPr lang="en-US" sz="1200" b="0" kern="1200" dirty="0" smtClean="0">
              <a:hlinkClick xmlns:r="http://schemas.openxmlformats.org/officeDocument/2006/relationships" r:id="rId6"/>
            </a:rPr>
            <a:t>Driving urban transitions to a sustainable future (DUT)</a:t>
          </a:r>
          <a:endParaRPr lang="fr-FR" sz="1200" b="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7"/>
            </a:rPr>
            <a:t>People-centric sustainable built environment (Built4People)</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8"/>
            </a:rPr>
            <a:t>Towards zero-emission road transport (2ZERO)</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9"/>
            </a:rPr>
            <a:t>Batteries: Towards a competitive European industrial battery value chain for stationary applications and e-mobility</a:t>
          </a:r>
          <a:endParaRPr lang="fr-FR" sz="1200" b="0" kern="1200" dirty="0"/>
        </a:p>
        <a:p>
          <a:pPr marL="114300" lvl="1" indent="-114300" algn="l" defTabSz="533400">
            <a:lnSpc>
              <a:spcPct val="90000"/>
            </a:lnSpc>
            <a:spcBef>
              <a:spcPct val="0"/>
            </a:spcBef>
            <a:spcAft>
              <a:spcPts val="600"/>
            </a:spcAft>
            <a:buChar char="••"/>
          </a:pPr>
          <a:r>
            <a:rPr lang="fr-FR" sz="1200" b="0" kern="1200" dirty="0" err="1" smtClean="0">
              <a:hlinkClick xmlns:r="http://schemas.openxmlformats.org/officeDocument/2006/relationships" r:id="rId10"/>
            </a:rPr>
            <a:t>Zero-emission</a:t>
          </a:r>
          <a:r>
            <a:rPr lang="fr-FR" sz="1200" b="0" kern="1200" dirty="0" smtClean="0">
              <a:hlinkClick xmlns:r="http://schemas.openxmlformats.org/officeDocument/2006/relationships" r:id="rId10"/>
            </a:rPr>
            <a:t> </a:t>
          </a:r>
          <a:r>
            <a:rPr lang="fr-FR" sz="1200" b="0" kern="1200" dirty="0" err="1" smtClean="0">
              <a:hlinkClick xmlns:r="http://schemas.openxmlformats.org/officeDocument/2006/relationships" r:id="rId10"/>
            </a:rPr>
            <a:t>waterborne</a:t>
          </a:r>
          <a:r>
            <a:rPr lang="fr-FR" sz="1200" b="0" kern="1200" dirty="0" smtClean="0">
              <a:hlinkClick xmlns:r="http://schemas.openxmlformats.org/officeDocument/2006/relationships" r:id="rId10"/>
            </a:rPr>
            <a:t> transport</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11"/>
            </a:rPr>
            <a:t>Connected, Cooperative and Automated Mobility (CCAM)</a:t>
          </a:r>
          <a:endParaRPr lang="fr-FR" sz="1200" b="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08/04/2024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08/04/2024</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92789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19909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14</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cs typeface="Arial"/>
            </a:endParaRP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19</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93708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cs typeface="Arial"/>
            </a:endParaRP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43</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72884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61</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175788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38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smtClean="0"/>
              <a:t>06/07/2021</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smtClean="0"/>
              <a:t>06/07/2021</a:t>
            </a:r>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18.xml"/><Relationship Id="rId7" Type="http://schemas.openxmlformats.org/officeDocument/2006/relationships/slide" Target="slide40.xml"/><Relationship Id="rId12" Type="http://schemas.openxmlformats.org/officeDocument/2006/relationships/hyperlink" Target="https://www.horizon-europe.gouv.fr/programme-de-travail-2023-2024-pour-les-thematiques-climatenergiemobilite-317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5.xml"/><Relationship Id="rId5" Type="http://schemas.openxmlformats.org/officeDocument/2006/relationships/slide" Target="slide27.xml"/><Relationship Id="rId10" Type="http://schemas.openxmlformats.org/officeDocument/2006/relationships/slide" Target="slide50.xml"/><Relationship Id="rId4" Type="http://schemas.openxmlformats.org/officeDocument/2006/relationships/slide" Target="slide20.xml"/><Relationship Id="rId9" Type="http://schemas.openxmlformats.org/officeDocument/2006/relationships/slide" Target="slide44.xml"/></Relationships>
</file>

<file path=ppt/slides/_rels/slide1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slide" Target="slide22.xml"/><Relationship Id="rId7" Type="http://schemas.openxmlformats.org/officeDocument/2006/relationships/slide" Target="slide26.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slide" Target="slide21.xml"/><Relationship Id="rId16" Type="http://schemas.openxmlformats.org/officeDocument/2006/relationships/slide" Target="slide37.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31.xml"/><Relationship Id="rId5" Type="http://schemas.openxmlformats.org/officeDocument/2006/relationships/slide" Target="slide24.xml"/><Relationship Id="rId15" Type="http://schemas.openxmlformats.org/officeDocument/2006/relationships/slide" Target="slide36.xml"/><Relationship Id="rId10" Type="http://schemas.openxmlformats.org/officeDocument/2006/relationships/slide" Target="slide30.xml"/><Relationship Id="rId19" Type="http://schemas.openxmlformats.org/officeDocument/2006/relationships/slide" Target="slide41.xml"/><Relationship Id="rId4" Type="http://schemas.openxmlformats.org/officeDocument/2006/relationships/slide" Target="slide23.xml"/><Relationship Id="rId9" Type="http://schemas.openxmlformats.org/officeDocument/2006/relationships/slide" Target="slide29.xml"/><Relationship Id="rId14" Type="http://schemas.openxmlformats.org/officeDocument/2006/relationships/slide" Target="slide35.xml"/></Relationships>
</file>

<file path=ppt/slides/_rels/slide1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8.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slide" Target="slide45.xml"/><Relationship Id="rId1" Type="http://schemas.openxmlformats.org/officeDocument/2006/relationships/slideLayout" Target="../slideLayouts/slideLayout6.xml"/><Relationship Id="rId6" Type="http://schemas.openxmlformats.org/officeDocument/2006/relationships/slide" Target="slide49.xml"/><Relationship Id="rId11" Type="http://schemas.openxmlformats.org/officeDocument/2006/relationships/slide" Target="slide56.xml"/><Relationship Id="rId5" Type="http://schemas.openxmlformats.org/officeDocument/2006/relationships/slide" Target="slide48.xml"/><Relationship Id="rId10" Type="http://schemas.openxmlformats.org/officeDocument/2006/relationships/slide" Target="slide54.xml"/><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5.xml"/><Relationship Id="rId7" Type="http://schemas.openxmlformats.org/officeDocument/2006/relationships/slide" Target="slide6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slide" Target="slide67.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s://www.horizon-europe.gouv.fr/les-dispositifs-regionaux-d-aide-au-montage-de-projets-31387"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horizon-europe.gouv.fr/recherches-de-partenaires-et-offres-de-competences-sur-les-thematiques-climatenergietransports" TargetMode="External"/><Relationship Id="rId2" Type="http://schemas.openxmlformats.org/officeDocument/2006/relationships/hyperlink" Target="https://horizoneuropencpportal.eu/ncp-networks/cluster-5/cluster-5-partner-search-servic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hyperlink" Target="https://www.horizon-europe.gouv.fr/les-partenariats-du-cluster-5-27788" TargetMode="External"/><Relationship Id="rId7" Type="http://schemas.openxmlformats.org/officeDocument/2006/relationships/hyperlink" Target="https://cordis.europa.eu/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home" TargetMode="External"/><Relationship Id="rId5" Type="http://schemas.openxmlformats.org/officeDocument/2006/relationships/hyperlink" Target="https://horizoneuropencpportal.eu/ncp-networks/cluster-5/cluster-5-partner-search-service" TargetMode="External"/><Relationship Id="rId4" Type="http://schemas.openxmlformats.org/officeDocument/2006/relationships/hyperlink" Target="https://www.horizon-europe.gouv.fr/recherches-de-partenaires-et-offres-de-competences-sur-les-thematiques-climatenergietransport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re 5"/>
          <p:cNvSpPr>
            <a:spLocks noGrp="1"/>
          </p:cNvSpPr>
          <p:nvPr>
            <p:ph type="title"/>
          </p:nvPr>
        </p:nvSpPr>
        <p:spPr bwMode="auto"/>
        <p:txBody>
          <a:bodyPr/>
          <a:lstStyle/>
          <a:p>
            <a:pPr>
              <a:defRPr/>
            </a:pPr>
            <a:r>
              <a:rPr lang="fr-FR"/>
              <a:t>w</a:t>
            </a:r>
            <a:endParaRPr/>
          </a:p>
        </p:txBody>
      </p:sp>
      <p:sp>
        <p:nvSpPr>
          <p:cNvPr id="2" name="Espace réservé du numéro de diapositive 1"/>
          <p:cNvSpPr>
            <a:spLocks noGrp="1"/>
          </p:cNvSpPr>
          <p:nvPr>
            <p:ph type="sldNum" sz="quarter" idx="12"/>
          </p:nvPr>
        </p:nvSpPr>
        <p:spPr/>
        <p:txBody>
          <a:bodyPr/>
          <a:lstStyle/>
          <a:p>
            <a:fld id="{10C140CD-8AED-46FF-A9A2-77308F3F39AE}" type="slidenum">
              <a:rPr lang="fr-FR" smtClean="0"/>
              <a:pPr/>
              <a:t>1</a:t>
            </a:fld>
            <a:endParaRPr lang="fr-FR" dirty="0"/>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ext uri="{D42A27DB-BD31-4B8C-83A1-F6EECF244321}">
                <p14:modId xmlns:p14="http://schemas.microsoft.com/office/powerpoint/2010/main" val="870874340"/>
              </p:ext>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329652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t>
            </a:r>
            <a:r>
              <a:rPr lang="fr-FR" sz="1200" b="1" dirty="0"/>
              <a:t>a</a:t>
            </a:r>
            <a:r>
              <a:rPr lang="fr-FR" sz="1200" b="1" dirty="0" smtClean="0"/>
              <a:t>ppels en Lump </a:t>
            </a:r>
            <a:r>
              <a:rPr lang="fr-FR" sz="1200" b="1" dirty="0" err="1" smtClean="0"/>
              <a:t>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chemeClr val="tx2"/>
                </a:solidFill>
              </a:rPr>
              <a:t>Les </a:t>
            </a:r>
            <a:r>
              <a:rPr lang="fr-FR" sz="1400" b="1" dirty="0">
                <a:solidFill>
                  <a:schemeClr val="tx2"/>
                </a:solidFill>
              </a:rPr>
              <a:t>modalités d’évaluation et la convention de subvention des projets </a:t>
            </a:r>
            <a:r>
              <a:rPr lang="fr-FR" sz="1400" b="1" i="1" dirty="0" smtClean="0">
                <a:solidFill>
                  <a:schemeClr val="tx2"/>
                </a:solidFill>
              </a:rPr>
              <a:t>lump </a:t>
            </a:r>
            <a:r>
              <a:rPr lang="fr-FR" sz="1400" b="1" i="1" dirty="0" err="1" smtClean="0">
                <a:solidFill>
                  <a:schemeClr val="tx2"/>
                </a:solidFill>
              </a:rPr>
              <a:t>sum</a:t>
            </a:r>
            <a:r>
              <a:rPr lang="fr-FR" sz="1400" b="1" i="1" dirty="0">
                <a:solidFill>
                  <a:schemeClr val="tx2"/>
                </a:solidFill>
              </a:rPr>
              <a:t> (Financements par sommes forfaitaires) </a:t>
            </a:r>
            <a:r>
              <a:rPr lang="fr-FR" sz="1400" b="1" dirty="0" smtClean="0">
                <a:solidFill>
                  <a:schemeClr val="tx2"/>
                </a:solidFill>
              </a:rPr>
              <a:t>suivent </a:t>
            </a:r>
            <a:r>
              <a:rPr lang="fr-FR" sz="1400" b="1" dirty="0">
                <a:solidFill>
                  <a:schemeClr val="tx2"/>
                </a:solidFill>
              </a:rPr>
              <a:t>autant que possible l’approche standard </a:t>
            </a:r>
            <a:endParaRPr lang="fr-FR" sz="1400" dirty="0">
              <a:solidFill>
                <a:schemeClr val="tx2"/>
              </a:solidFill>
            </a:endParaRPr>
          </a:p>
          <a:p>
            <a:pPr marL="297815" marR="437515" indent="-285750">
              <a:buClr>
                <a:srgbClr val="EA5433"/>
              </a:buClr>
              <a:buSzPct val="90000"/>
              <a:buFont typeface=".Lucida Grande UI Regular"/>
              <a:buChar char="⇢"/>
              <a:defRPr/>
            </a:pPr>
            <a:r>
              <a:rPr lang="fr-FR" sz="1200" dirty="0" smtClean="0"/>
              <a:t>Mêmes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chemeClr val="tx2"/>
                </a:solidFill>
              </a:rPr>
              <a:t>Une </a:t>
            </a:r>
            <a:r>
              <a:rPr lang="fr-FR" sz="1400" b="1" dirty="0">
                <a:solidFill>
                  <a:schemeClr val="tx2"/>
                </a:solidFill>
              </a:rPr>
              <a:t>somme </a:t>
            </a:r>
            <a:r>
              <a:rPr lang="fr-FR" sz="1400" b="1" dirty="0" smtClean="0">
                <a:solidFill>
                  <a:schemeClr val="tx2"/>
                </a:solidFill>
              </a:rPr>
              <a:t>est </a:t>
            </a:r>
            <a:r>
              <a:rPr lang="fr-FR" sz="1400" b="1" dirty="0">
                <a:solidFill>
                  <a:schemeClr val="tx2"/>
                </a:solidFill>
              </a:rPr>
              <a:t>fixée dans la convention de subvention pour chaque </a:t>
            </a:r>
            <a:r>
              <a:rPr lang="fr-FR" sz="1400" b="1" dirty="0" err="1" smtClean="0">
                <a:solidFill>
                  <a:schemeClr val="tx2"/>
                </a:solidFill>
              </a:rPr>
              <a:t>work</a:t>
            </a:r>
            <a:r>
              <a:rPr lang="fr-FR" sz="1400" b="1" dirty="0" smtClean="0">
                <a:solidFill>
                  <a:schemeClr val="tx2"/>
                </a:solidFill>
              </a:rPr>
              <a:t> package </a:t>
            </a:r>
            <a:r>
              <a:rPr lang="fr-FR" sz="1400" b="1" dirty="0">
                <a:solidFill>
                  <a:schemeClr val="tx2"/>
                </a:solidFill>
              </a:rPr>
              <a:t>et </a:t>
            </a:r>
            <a:r>
              <a:rPr lang="fr-FR" sz="1400" b="1" dirty="0" smtClean="0">
                <a:solidFill>
                  <a:schemeClr val="tx2"/>
                </a:solidFill>
              </a:rPr>
              <a:t>chaque </a:t>
            </a:r>
            <a:r>
              <a:rPr lang="fr-FR" sz="1400" b="1" dirty="0">
                <a:solidFill>
                  <a:schemeClr val="tx2"/>
                </a:solidFill>
              </a:rPr>
              <a:t>bénéficiaire </a:t>
            </a:r>
            <a:endParaRPr lang="fr-FR" sz="1400" dirty="0">
              <a:solidFill>
                <a:schemeClr val="tx2"/>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a:t>
            </a:r>
            <a:r>
              <a:rPr lang="fr-FR" sz="1200" dirty="0" smtClean="0"/>
              <a:t>positifs</a:t>
            </a:r>
            <a:endParaRPr lang="fr-FR" sz="1200" dirty="0"/>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chemeClr val="tx2"/>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a:t>
            </a:r>
            <a:r>
              <a:rPr lang="fr-FR" sz="1200" dirty="0" smtClean="0"/>
              <a:t>nécessaire </a:t>
            </a:r>
            <a:r>
              <a:rPr lang="fr-FR" sz="1200" dirty="0"/>
              <a:t>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3"/>
            </a:solidFill>
          </a:ln>
        </p:spPr>
        <p:txBody>
          <a:bodyPr wrap="square" rtlCol="0">
            <a:spAutoFit/>
          </a:bodyPr>
          <a:lstStyle/>
          <a:p>
            <a:pPr algn="ctr"/>
            <a:r>
              <a:rPr lang="fr-FR" sz="1400" b="1" dirty="0" smtClean="0">
                <a:hlinkClick r:id="rId2"/>
              </a:rPr>
              <a:t>Cliquer pour plus d’informations sur les Lump </a:t>
            </a:r>
            <a:r>
              <a:rPr lang="fr-FR" sz="1400" b="1" dirty="0" err="1" smtClean="0">
                <a:hlinkClick r:id="rId2"/>
              </a:rPr>
              <a:t>Sum</a:t>
            </a:r>
            <a:endParaRPr lang="fr-FR" sz="1400" b="1"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1704539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t>Programme de travail 2021-2022 du cluster 5 </a:t>
            </a:r>
            <a:r>
              <a:rPr lang="fr-FR" sz="1100" dirty="0"/>
              <a:t>climat, énergie, mobilité du programme-cadre Horizon Europe</a:t>
            </a:r>
            <a:endParaRPr dirty="0"/>
          </a:p>
          <a:p>
            <a:pPr>
              <a:defRPr/>
            </a:pPr>
            <a:endParaRPr lang="fr-FR" sz="1100" dirty="0"/>
          </a:p>
          <a:p>
            <a:pPr>
              <a:defRPr/>
            </a:pPr>
            <a:endParaRPr lang="fr-FR" sz="1100" dirty="0"/>
          </a:p>
          <a:p>
            <a:pPr>
              <a:defRPr/>
            </a:pPr>
            <a:endParaRPr lang="fr-FR" sz="1100" dirty="0"/>
          </a:p>
          <a:p>
            <a:pPr>
              <a:defRPr/>
            </a:pPr>
            <a:r>
              <a:rPr lang="fr-FR" sz="1200" b="1" dirty="0"/>
              <a:t>Destination 1 Sciences du Climat et réponses pour la transformation vers la neutralité climatique </a:t>
            </a:r>
            <a:endParaRPr dirty="0"/>
          </a:p>
          <a:p>
            <a:pPr>
              <a:defRPr/>
            </a:pPr>
            <a:r>
              <a:rPr lang="fr-FR" sz="1100" dirty="0"/>
              <a:t>Section </a:t>
            </a:r>
            <a:r>
              <a:rPr lang="fr-FR" sz="1100" dirty="0" smtClean="0"/>
              <a:t>thématique </a:t>
            </a:r>
            <a:r>
              <a:rPr lang="fr-FR" sz="1100" dirty="0"/>
              <a:t>qui introduit les grandes orientations politiques et les impacts attendus </a:t>
            </a:r>
            <a:endParaRPr dirty="0"/>
          </a:p>
          <a:p>
            <a:pPr>
              <a:defRPr/>
            </a:pPr>
            <a:endParaRPr lang="fr-FR" sz="1100" dirty="0"/>
          </a:p>
          <a:p>
            <a:pPr>
              <a:defRPr/>
            </a:pPr>
            <a:r>
              <a:rPr lang="fr-FR" sz="1200" b="1" dirty="0"/>
              <a:t>Appel n°1 : Sciences du climat et réponses</a:t>
            </a:r>
            <a:endParaRPr dirty="0"/>
          </a:p>
          <a:p>
            <a:pPr>
              <a:defRPr/>
            </a:pPr>
            <a:r>
              <a:rPr lang="fr-FR" sz="1100" dirty="0"/>
              <a:t>Sous section thématique </a:t>
            </a:r>
          </a:p>
          <a:p>
            <a:pPr>
              <a:defRPr/>
            </a:pPr>
            <a:endParaRPr lang="fr-FR" sz="1100" dirty="0"/>
          </a:p>
          <a:p>
            <a:pPr>
              <a:defRPr/>
            </a:pPr>
            <a:endParaRPr lang="fr-FR" sz="1100" dirty="0"/>
          </a:p>
          <a:p>
            <a:pPr>
              <a:defRPr/>
            </a:pPr>
            <a:endParaRPr lang="fr-FR" sz="1100" dirty="0"/>
          </a:p>
          <a:p>
            <a:pPr>
              <a:defRPr/>
            </a:pPr>
            <a:r>
              <a:rPr lang="fr-FR" sz="1100" b="1" dirty="0"/>
              <a:t>Liste des sujets « topics » </a:t>
            </a:r>
            <a:r>
              <a:rPr lang="fr-FR" sz="1100" dirty="0"/>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12</a:t>
            </a:fld>
            <a:endParaRPr lang="fr-FR" sz="1600">
              <a:solidFill>
                <a:schemeClr val="tx2"/>
              </a:solidFill>
            </a:endParaRPr>
          </a:p>
        </p:txBody>
      </p:sp>
    </p:spTree>
    <p:extLst>
      <p:ext uri="{BB962C8B-B14F-4D97-AF65-F5344CB8AC3E}">
        <p14:creationId xmlns:p14="http://schemas.microsoft.com/office/powerpoint/2010/main" val="214874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dirty="0">
                <a:solidFill>
                  <a:schemeClr val="tx1"/>
                </a:solidFill>
              </a:rPr>
              <a:t>Code et titre de l’appel </a:t>
            </a:r>
            <a:r>
              <a:rPr lang="fr-FR" sz="1400" dirty="0">
                <a:solidFill>
                  <a:schemeClr val="tx1"/>
                </a:solidFill>
              </a:rPr>
              <a:t>ou « </a:t>
            </a:r>
            <a:r>
              <a:rPr lang="fr-FR" sz="1400" b="1" dirty="0">
                <a:solidFill>
                  <a:schemeClr val="tx1"/>
                </a:solidFill>
              </a:rPr>
              <a:t>topic</a:t>
            </a:r>
            <a:r>
              <a:rPr lang="fr-FR" sz="1400" dirty="0">
                <a:solidFill>
                  <a:schemeClr val="tx1"/>
                </a:solidFill>
              </a:rPr>
              <a:t> » : Programme, Cluster, appel prévu en 2022, de la destination 3, 2</a:t>
            </a:r>
            <a:r>
              <a:rPr lang="fr-FR" sz="1400" baseline="30000" dirty="0">
                <a:solidFill>
                  <a:schemeClr val="tx1"/>
                </a:solidFill>
              </a:rPr>
              <a:t>e</a:t>
            </a:r>
            <a:r>
              <a:rPr lang="fr-FR" sz="1400" dirty="0">
                <a:solidFill>
                  <a:schemeClr val="tx1"/>
                </a:solidFill>
              </a:rPr>
              <a:t> call, 4</a:t>
            </a:r>
            <a:r>
              <a:rPr lang="fr-FR" sz="1400" baseline="30000" dirty="0">
                <a:solidFill>
                  <a:schemeClr val="tx1"/>
                </a:solidFill>
              </a:rPr>
              <a:t>e</a:t>
            </a:r>
            <a:r>
              <a:rPr lang="fr-FR" sz="1400" dirty="0">
                <a:solidFill>
                  <a:schemeClr val="tx1"/>
                </a:solidFill>
              </a:rPr>
              <a:t> topic.</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Conditions :</a:t>
            </a:r>
            <a:r>
              <a:rPr lang="fr-FR" sz="1400" dirty="0">
                <a:solidFill>
                  <a:schemeClr val="tx1"/>
                </a:solidFill>
              </a:rPr>
              <a:t> budget approximatif par projet, budget total pour l’appel, instrument de financement.</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Résultats attendus </a:t>
            </a:r>
            <a:r>
              <a:rPr lang="fr-FR" sz="1400" dirty="0">
                <a:solidFill>
                  <a:schemeClr val="tx1"/>
                </a:solidFill>
              </a:rPr>
              <a:t>des projets financés</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Activités : </a:t>
            </a:r>
            <a:r>
              <a:rPr lang="fr-FR" sz="1400" dirty="0">
                <a:solidFill>
                  <a:schemeClr val="tx1"/>
                </a:solidFill>
              </a:rPr>
              <a:t>enjeux traités, périmètre du sujet, liens avec les stratégies politiques, références à d’autres projets, etc.</a:t>
            </a:r>
            <a:endParaRPr dirty="0">
              <a:solidFill>
                <a:schemeClr val="tx1"/>
              </a:solidFill>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147830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2 – </a:t>
            </a:r>
            <a:r>
              <a:rPr lang="fr-FR" sz="1000" b="1" i="1" dirty="0">
                <a:solidFill>
                  <a:srgbClr val="000091"/>
                </a:solidFill>
                <a:latin typeface="Arial"/>
                <a:ea typeface="Times New Roman"/>
                <a:cs typeface="Times New Roman"/>
              </a:rPr>
              <a:t>Des solutions intersectorielles pour la transition climatique</a:t>
            </a:r>
          </a:p>
          <a:p>
            <a:pPr marL="623888" indent="-84138">
              <a:spcAft>
                <a:spcPts val="0"/>
              </a:spcAft>
              <a:buFont typeface="Arial"/>
              <a:buChar char="•"/>
              <a:defRPr/>
            </a:pPr>
            <a:r>
              <a:rPr lang="fr-FR" sz="900" i="1"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900" i="1" dirty="0">
                <a:solidFill>
                  <a:schemeClr val="tx1"/>
                </a:solidFill>
                <a:ea typeface="Times New Roman"/>
                <a:cs typeface="Times New Roman"/>
              </a:rPr>
              <a:t>Technologies de pointe émergentes et solutions climatiques</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b="1" u="sng" dirty="0">
                <a:solidFill>
                  <a:srgbClr val="000091"/>
                </a:solidFill>
                <a:ea typeface="Times New Roman"/>
                <a:cs typeface="Times New Roman"/>
                <a:hlinkClick r:id="rId3" action="ppaction://hlinksldjump"/>
              </a:rPr>
              <a:t>Destination 5 – Des solutions propres et compétitives pour tous les modes de transport</a:t>
            </a:r>
            <a:endParaRPr lang="fr-FR" b="1" u="sng" dirty="0">
              <a:solidFill>
                <a:srgbClr val="000091"/>
              </a:solidFill>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4" action="ppaction://hlinksldjump"/>
              </a:rPr>
              <a:t>Transport routier à émissions nulles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5" action="ppaction://hlinksldjump"/>
              </a:rPr>
              <a:t>Aviation</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6" action="ppaction://hlinksldjump"/>
              </a:rPr>
              <a:t>Transport Maritime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7" action="ppaction://hlinksldjump"/>
              </a:rPr>
              <a:t>Impact des transports sur l'environnement et la santé humaine</a:t>
            </a:r>
            <a:endParaRPr lang="fr-FR" sz="1000" dirty="0">
              <a:ea typeface="Times New Roman"/>
              <a:cs typeface="Times New Roman"/>
            </a:endParaRPr>
          </a:p>
          <a:p>
            <a:pPr>
              <a:spcAft>
                <a:spcPts val="0"/>
              </a:spcAft>
              <a:defRPr/>
            </a:pPr>
            <a:endParaRPr lang="fr-FR" b="1" u="sng" dirty="0">
              <a:solidFill>
                <a:srgbClr val="000091"/>
              </a:solidFill>
              <a:ea typeface="Times New Roman"/>
              <a:cs typeface="Times New Roman"/>
            </a:endParaRPr>
          </a:p>
          <a:p>
            <a:pPr>
              <a:spcAft>
                <a:spcPts val="0"/>
              </a:spcAft>
              <a:defRPr/>
            </a:pPr>
            <a:r>
              <a:rPr lang="fr-FR" b="1" u="sng" dirty="0">
                <a:solidFill>
                  <a:srgbClr val="000091"/>
                </a:solidFill>
                <a:ea typeface="Times New Roman"/>
                <a:cs typeface="Times New Roman"/>
                <a:hlinkClick r:id="rId8" action="ppaction://hlinksldjump"/>
              </a:rPr>
              <a:t>Destination 6 – Des transports sûrs et résilients et des services de mobilité intelligente pour les passagers et les marchandises</a:t>
            </a:r>
            <a:endParaRPr lang="fr-FR" b="1" u="sng" dirty="0">
              <a:solidFill>
                <a:srgbClr val="000091"/>
              </a:solidFill>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9" action="ppaction://hlinksldjump"/>
              </a:rPr>
              <a:t>Mobilité connectée, coopérative et automatisée (CCAM) </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10" action="ppaction://hlinksldjump"/>
              </a:rPr>
              <a:t>Systèmes de transport multimodaux et durables pour les passagers et les marchandises</a:t>
            </a:r>
            <a:endParaRPr lang="fr-FR" sz="1000" dirty="0">
              <a:ea typeface="Times New Roman"/>
              <a:cs typeface="Times New Roman"/>
            </a:endParaRPr>
          </a:p>
          <a:p>
            <a:pPr marL="625475" lvl="2" indent="-84138">
              <a:spcBef>
                <a:spcPts val="0"/>
              </a:spcBef>
              <a:spcAft>
                <a:spcPts val="0"/>
              </a:spcAft>
              <a:tabLst>
                <a:tab pos="457200" algn="l"/>
                <a:tab pos="5754688" algn="r"/>
              </a:tabLst>
              <a:defRPr/>
            </a:pPr>
            <a:r>
              <a:rPr lang="fr-FR" sz="1000" dirty="0">
                <a:ea typeface="Times New Roman"/>
                <a:cs typeface="Times New Roman"/>
                <a:hlinkClick r:id="rId11" action="ppaction://hlinksldjump"/>
              </a:rPr>
              <a:t>Sécurité et résilience - par mode et dans tous les modes de transport</a:t>
            </a:r>
            <a:endParaRPr lang="fr-FR" sz="1000" dirty="0">
              <a:ea typeface="Times New Roman"/>
              <a:cs typeface="Times New Roman"/>
            </a:endParaRP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9" name="Rectangle 8"/>
          <p:cNvSpPr/>
          <p:nvPr/>
        </p:nvSpPr>
        <p:spPr bwMode="auto">
          <a:xfrm>
            <a:off x="101637" y="4948594"/>
            <a:ext cx="8286787" cy="21544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2023/2024 : </a:t>
            </a:r>
            <a:r>
              <a:rPr lang="fr-FR" sz="800" b="1" u="sng" dirty="0">
                <a:solidFill>
                  <a:schemeClr val="accent3"/>
                </a:solidFill>
                <a:hlinkClick r:id="rId12"/>
              </a:rPr>
              <a:t>https://</a:t>
            </a:r>
            <a:r>
              <a:rPr lang="fr-FR" sz="800" b="1" u="sng" dirty="0" smtClean="0">
                <a:solidFill>
                  <a:schemeClr val="accent3"/>
                </a:solidFill>
                <a:hlinkClick r:id="rId12"/>
              </a:rPr>
              <a:t>www.horizon-europe.gouv.fr/programme-de-travail-2023-2024-pour-les-thematiques-climatenergiemobilite-31777</a:t>
            </a:r>
            <a:r>
              <a:rPr lang="fr-FR" sz="800" b="1" u="sng" dirty="0" smtClean="0">
                <a:solidFill>
                  <a:schemeClr val="accent3"/>
                </a:solidFill>
              </a:rPr>
              <a:t> </a:t>
            </a:r>
            <a:endParaRPr lang="fr-FR" sz="600" b="1" spc="-1" dirty="0">
              <a:solidFill>
                <a:schemeClr val="accent3"/>
              </a:solidFill>
            </a:endParaRPr>
          </a:p>
        </p:txBody>
      </p:sp>
      <p:sp>
        <p:nvSpPr>
          <p:cNvPr id="7" name="Rectangle à coins arrondis 6"/>
          <p:cNvSpPr/>
          <p:nvPr/>
        </p:nvSpPr>
        <p:spPr bwMode="auto">
          <a:xfrm>
            <a:off x="173310" y="3003798"/>
            <a:ext cx="8215114" cy="172819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Tree>
    <p:extLst>
      <p:ext uri="{BB962C8B-B14F-4D97-AF65-F5344CB8AC3E}">
        <p14:creationId xmlns:p14="http://schemas.microsoft.com/office/powerpoint/2010/main" val="109309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5</a:t>
            </a:r>
            <a:endParaRPr lang="fr-FR" sz="1200" b="1" dirty="0"/>
          </a:p>
        </p:txBody>
      </p:sp>
      <p:graphicFrame>
        <p:nvGraphicFramePr>
          <p:cNvPr id="3" name="Tableau 2"/>
          <p:cNvGraphicFramePr>
            <a:graphicFrameLocks noGrp="1"/>
          </p:cNvGraphicFramePr>
          <p:nvPr>
            <p:extLst>
              <p:ext uri="{D42A27DB-BD31-4B8C-83A1-F6EECF244321}">
                <p14:modId xmlns:p14="http://schemas.microsoft.com/office/powerpoint/2010/main" val="685266331"/>
              </p:ext>
            </p:extLst>
          </p:nvPr>
        </p:nvGraphicFramePr>
        <p:xfrm>
          <a:off x="1" y="779134"/>
          <a:ext cx="9143998" cy="4168880"/>
        </p:xfrm>
        <a:graphic>
          <a:graphicData uri="http://schemas.openxmlformats.org/drawingml/2006/table">
            <a:tbl>
              <a:tblPr>
                <a:tableStyleId>{5DA37D80-6434-44D0-A028-1B22A696006F}</a:tableStyleId>
              </a:tblPr>
              <a:tblGrid>
                <a:gridCol w="586945">
                  <a:extLst>
                    <a:ext uri="{9D8B030D-6E8A-4147-A177-3AD203B41FA5}">
                      <a16:colId xmlns:a16="http://schemas.microsoft.com/office/drawing/2014/main" val="3613389110"/>
                    </a:ext>
                  </a:extLst>
                </a:gridCol>
                <a:gridCol w="1320758">
                  <a:extLst>
                    <a:ext uri="{9D8B030D-6E8A-4147-A177-3AD203B41FA5}">
                      <a16:colId xmlns:a16="http://schemas.microsoft.com/office/drawing/2014/main" val="4076730713"/>
                    </a:ext>
                  </a:extLst>
                </a:gridCol>
                <a:gridCol w="4248472">
                  <a:extLst>
                    <a:ext uri="{9D8B030D-6E8A-4147-A177-3AD203B41FA5}">
                      <a16:colId xmlns:a16="http://schemas.microsoft.com/office/drawing/2014/main" val="2850549101"/>
                    </a:ext>
                  </a:extLst>
                </a:gridCol>
                <a:gridCol w="504056">
                  <a:extLst>
                    <a:ext uri="{9D8B030D-6E8A-4147-A177-3AD203B41FA5}">
                      <a16:colId xmlns:a16="http://schemas.microsoft.com/office/drawing/2014/main" val="962219660"/>
                    </a:ext>
                  </a:extLst>
                </a:gridCol>
                <a:gridCol w="432048">
                  <a:extLst>
                    <a:ext uri="{9D8B030D-6E8A-4147-A177-3AD203B41FA5}">
                      <a16:colId xmlns:a16="http://schemas.microsoft.com/office/drawing/2014/main" val="1252329303"/>
                    </a:ext>
                  </a:extLst>
                </a:gridCol>
                <a:gridCol w="504056">
                  <a:extLst>
                    <a:ext uri="{9D8B030D-6E8A-4147-A177-3AD203B41FA5}">
                      <a16:colId xmlns:a16="http://schemas.microsoft.com/office/drawing/2014/main" val="2956717918"/>
                    </a:ext>
                  </a:extLst>
                </a:gridCol>
                <a:gridCol w="288032">
                  <a:extLst>
                    <a:ext uri="{9D8B030D-6E8A-4147-A177-3AD203B41FA5}">
                      <a16:colId xmlns:a16="http://schemas.microsoft.com/office/drawing/2014/main" val="3762647911"/>
                    </a:ext>
                  </a:extLst>
                </a:gridCol>
                <a:gridCol w="216024">
                  <a:extLst>
                    <a:ext uri="{9D8B030D-6E8A-4147-A177-3AD203B41FA5}">
                      <a16:colId xmlns:a16="http://schemas.microsoft.com/office/drawing/2014/main" val="975667015"/>
                    </a:ext>
                  </a:extLst>
                </a:gridCol>
                <a:gridCol w="576064">
                  <a:extLst>
                    <a:ext uri="{9D8B030D-6E8A-4147-A177-3AD203B41FA5}">
                      <a16:colId xmlns:a16="http://schemas.microsoft.com/office/drawing/2014/main" val="1687930795"/>
                    </a:ext>
                  </a:extLst>
                </a:gridCol>
                <a:gridCol w="467543">
                  <a:extLst>
                    <a:ext uri="{9D8B030D-6E8A-4147-A177-3AD203B41FA5}">
                      <a16:colId xmlns:a16="http://schemas.microsoft.com/office/drawing/2014/main" val="3231855334"/>
                    </a:ext>
                  </a:extLst>
                </a:gridCol>
              </a:tblGrid>
              <a:tr h="201224">
                <a:tc>
                  <a:txBody>
                    <a:bodyPr/>
                    <a:lstStyle/>
                    <a:p>
                      <a:pPr marL="0" algn="ctr" defTabSz="914400" rtl="0" eaLnBrk="1" fontAlgn="b" latinLnBrk="0" hangingPunct="1"/>
                      <a:r>
                        <a:rPr lang="fr-FR" sz="900" b="1" u="none" strike="noStrike" kern="1200" dirty="0">
                          <a:solidFill>
                            <a:schemeClr val="bg1"/>
                          </a:solidFill>
                          <a:effectLst/>
                        </a:rPr>
                        <a:t>Domaine</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Code AAP</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Titre AAP</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Type d'action</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smtClean="0">
                          <a:solidFill>
                            <a:schemeClr val="bg1"/>
                          </a:solidFill>
                          <a:effectLst/>
                        </a:rPr>
                        <a:t>Budget/projet</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err="1" smtClean="0">
                          <a:solidFill>
                            <a:schemeClr val="bg1"/>
                          </a:solidFill>
                          <a:effectLst/>
                        </a:rPr>
                        <a:t>Nbre</a:t>
                      </a:r>
                      <a:r>
                        <a:rPr lang="fr-FR" sz="900" b="1" u="none" strike="noStrike" kern="1200" dirty="0" smtClean="0">
                          <a:solidFill>
                            <a:schemeClr val="bg1"/>
                          </a:solidFill>
                          <a:effectLst/>
                        </a:rPr>
                        <a:t> projets </a:t>
                      </a:r>
                      <a:r>
                        <a:rPr lang="fr-FR" sz="900" b="1" u="none" strike="noStrike" kern="1200" dirty="0">
                          <a:solidFill>
                            <a:schemeClr val="bg1"/>
                          </a:solidFill>
                          <a:effectLst/>
                        </a:rPr>
                        <a:t>attendus</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TRL </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smtClean="0">
                          <a:solidFill>
                            <a:schemeClr val="bg1"/>
                          </a:solidFill>
                          <a:effectLst/>
                        </a:rPr>
                        <a:t>LS</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Ouverture</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tc>
                  <a:txBody>
                    <a:bodyPr/>
                    <a:lstStyle/>
                    <a:p>
                      <a:pPr marL="0" algn="ctr" defTabSz="914400" rtl="0" eaLnBrk="1" fontAlgn="b" latinLnBrk="0" hangingPunct="1"/>
                      <a:r>
                        <a:rPr lang="fr-FR" sz="900" b="1" u="none" strike="noStrike" kern="1200" dirty="0">
                          <a:solidFill>
                            <a:schemeClr val="bg1"/>
                          </a:solidFill>
                          <a:effectLst/>
                        </a:rPr>
                        <a:t>Clôture</a:t>
                      </a:r>
                      <a:endParaRPr lang="fr-FR" sz="900" b="1" u="none" strike="noStrike" kern="1200" dirty="0">
                        <a:solidFill>
                          <a:schemeClr val="bg1"/>
                        </a:solidFill>
                        <a:effectLst/>
                        <a:latin typeface="+mn-lt"/>
                        <a:ea typeface="+mn-ea"/>
                        <a:cs typeface="+mn-cs"/>
                      </a:endParaRPr>
                    </a:p>
                  </a:txBody>
                  <a:tcPr marL="3108" marR="3108" marT="3108" marB="0" anchor="ctr">
                    <a:solidFill>
                      <a:schemeClr val="tx2"/>
                    </a:solidFill>
                  </a:tcPr>
                </a:tc>
                <a:extLst>
                  <a:ext uri="{0D108BD9-81ED-4DB2-BD59-A6C34878D82A}">
                    <a16:rowId xmlns:a16="http://schemas.microsoft.com/office/drawing/2014/main" val="1020331629"/>
                  </a:ext>
                </a:extLst>
              </a:tr>
              <a:tr h="236142">
                <a:tc>
                  <a:txBody>
                    <a:bodyPr/>
                    <a:lstStyle/>
                    <a:p>
                      <a:pPr algn="ctr" fontAlgn="ctr"/>
                      <a:r>
                        <a:rPr lang="fr-FR" sz="700" u="none" strike="noStrike" dirty="0">
                          <a:effectLst/>
                        </a:rPr>
                        <a:t>2ZERO</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dirty="0">
                          <a:effectLst/>
                        </a:rPr>
                        <a:t>HORIZON-CL5-2024-D5-01-01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2" action="ppaction://hlinksldjump"/>
                        </a:rPr>
                        <a:t>Smart, low-cost pervasive stationary slow charging and bi-directional solutions synergic with the grid for EV mass deployment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805145300"/>
                  </a:ext>
                </a:extLst>
              </a:tr>
              <a:tr h="158744">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dirty="0">
                          <a:effectLst/>
                        </a:rPr>
                        <a:t>HORIZON-CL5-2024-D5-01-02</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3" action="ppaction://hlinksldjump"/>
                        </a:rPr>
                        <a:t>Integration and testing of next generation post 1200V electric powertrains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4-6</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126178550"/>
                  </a:ext>
                </a:extLst>
              </a:tr>
              <a:tr h="158744">
                <a:tc>
                  <a:txBody>
                    <a:bodyPr/>
                    <a:lstStyle/>
                    <a:p>
                      <a:pPr algn="ctr" fontAlgn="ctr"/>
                      <a:r>
                        <a:rPr lang="fr-FR" sz="700" u="none" strike="noStrike" dirty="0">
                          <a:effectLst/>
                        </a:rPr>
                        <a:t>2ZERO</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4" action="ppaction://hlinksldjump"/>
                        </a:rPr>
                        <a:t>Advanced battery system integration for next generation vehicles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2998214362"/>
                  </a:ext>
                </a:extLst>
              </a:tr>
              <a:tr h="158744">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5" action="ppaction://hlinksldjump"/>
                        </a:rPr>
                        <a:t>Integrated flexible multipoint megawatt charging systems for electric truck mass deployment (2ZERO </a:t>
                      </a:r>
                      <a:r>
                        <a:rPr lang="en-US" sz="700" u="none" strike="noStrike" dirty="0" smtClean="0">
                          <a:effectLst/>
                          <a:hlinkClick r:id="rId5" action="ppaction://hlinksldjump"/>
                        </a:rPr>
                        <a:t>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12606136"/>
                  </a:ext>
                </a:extLst>
              </a:tr>
              <a:tr h="236142">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6" action="ppaction://hlinksldjump"/>
                        </a:rPr>
                        <a:t>Advanced digital development tools to accelerate the development of software defined vehicles that enable zero-emission mobility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RIA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4-5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145244393"/>
                  </a:ext>
                </a:extLst>
              </a:tr>
              <a:tr h="158744">
                <a:tc>
                  <a:txBody>
                    <a:bodyPr/>
                    <a:lstStyle/>
                    <a:p>
                      <a:pPr algn="ctr" fontAlgn="ctr"/>
                      <a:r>
                        <a:rPr lang="fr-FR" sz="700" u="none" strike="noStrike">
                          <a:effectLst/>
                        </a:rPr>
                        <a:t>2ZERO</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HORIZON-CL5-2024-D5-01-06</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7" action="ppaction://hlinksldjump"/>
                        </a:rPr>
                        <a:t>New designs, shapes, functionalities of Light Commercial Vehicles (2ZERO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IA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10,0</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522846912"/>
                  </a:ext>
                </a:extLst>
              </a:tr>
              <a:tr h="158744">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it-IT" sz="700" u="none" strike="noStrike" dirty="0">
                          <a:effectLst/>
                          <a:hlinkClick r:id="rId8" action="ppaction://hlinksldjump"/>
                        </a:rPr>
                        <a:t>Accelerating climate neutral aviation, minimising non-CO2 emissions</a:t>
                      </a:r>
                      <a:endParaRPr lang="it-IT"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4</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979409616"/>
                  </a:ext>
                </a:extLst>
              </a:tr>
              <a:tr h="158744">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9" action="ppaction://hlinksldjump"/>
                        </a:rPr>
                        <a:t>Competitiveness and digital transformation in aviation – advancing further composite </a:t>
                      </a:r>
                      <a:r>
                        <a:rPr lang="en-US" sz="700" u="none" strike="noStrike" dirty="0" err="1">
                          <a:effectLst/>
                          <a:hlinkClick r:id="rId9" action="ppaction://hlinksldjump"/>
                        </a:rPr>
                        <a:t>aerostructures</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3-5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b="0" i="0" u="none" strike="noStrike" dirty="0">
                          <a:solidFill>
                            <a:schemeClr val="tx1"/>
                          </a:solidFill>
                          <a:effectLst/>
                          <a:latin typeface="+mn-lt"/>
                        </a:rPr>
                        <a:t>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304812965"/>
                  </a:ext>
                </a:extLst>
              </a:tr>
              <a:tr h="81345">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HORIZON-CL5-2024-D5-01-09</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dirty="0">
                          <a:effectLst/>
                          <a:hlinkClick r:id="rId10" action="ppaction://hlinksldjump"/>
                        </a:rPr>
                        <a:t>Impact monitoring of EU Aviation R&amp;I</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smtClean="0">
                          <a:effectLst/>
                        </a:rPr>
                        <a:t>3,0</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412108752"/>
                  </a:ext>
                </a:extLst>
              </a:tr>
              <a:tr h="81345">
                <a:tc>
                  <a:txBody>
                    <a:bodyPr/>
                    <a:lstStyle/>
                    <a:p>
                      <a:pPr algn="ctr" fontAlgn="ctr"/>
                      <a:r>
                        <a:rPr lang="fr-FR" sz="700" u="none" strike="noStrike">
                          <a:effectLst/>
                        </a:rPr>
                        <a:t>Aviation</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1" action="ppaction://hlinksldjump"/>
                        </a:rPr>
                        <a:t>Towards a flying testbed for European leadership in aviation</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16,0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4-5</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699154077"/>
                  </a:ext>
                </a:extLst>
              </a:tr>
              <a:tr h="158744">
                <a:tc>
                  <a:txBody>
                    <a:bodyPr/>
                    <a:lstStyle/>
                    <a:p>
                      <a:pPr algn="ctr" fontAlgn="ctr"/>
                      <a:r>
                        <a:rPr lang="fr-FR" sz="700" u="none" strike="noStrike" dirty="0" err="1">
                          <a:effectLst/>
                        </a:rPr>
                        <a:t>Waterborne</a:t>
                      </a:r>
                      <a:r>
                        <a:rPr lang="fr-FR" sz="700" u="none" strike="noStrike" dirty="0">
                          <a:effectLst/>
                        </a:rPr>
                        <a:t> transport</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2" action="ppaction://hlinksldjump"/>
                        </a:rPr>
                        <a:t>Achieving high voltage, low weight, efficient electric powertrains for sustainable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739822321"/>
                  </a:ext>
                </a:extLst>
              </a:tr>
              <a:tr h="313541">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3" action="ppaction://hlinksldjump"/>
                        </a:rPr>
                        <a:t>Combining state-of-the-art emission reduction and efficiency improvement technologies in ship design and retrofitting for contributing to the "Fit for 55" package objective by 2030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488633185"/>
                  </a:ext>
                </a:extLst>
              </a:tr>
              <a:tr h="158744">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4" action="ppaction://hlinksldjump"/>
                        </a:rPr>
                        <a:t>Demonstration of Technologies to </a:t>
                      </a:r>
                      <a:r>
                        <a:rPr lang="en-US" sz="700" u="none" strike="noStrike" dirty="0" err="1">
                          <a:effectLst/>
                          <a:hlinkClick r:id="rId14" action="ppaction://hlinksldjump"/>
                        </a:rPr>
                        <a:t>minimise</a:t>
                      </a:r>
                      <a:r>
                        <a:rPr lang="en-US" sz="700" u="none" strike="noStrike" dirty="0">
                          <a:effectLst/>
                          <a:hlinkClick r:id="rId14" action="ppaction://hlinksldjump"/>
                        </a:rPr>
                        <a:t> underwater noise generated by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6,0</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3288016724"/>
                  </a:ext>
                </a:extLst>
              </a:tr>
              <a:tr h="158744">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HORIZON-CL5-2024-D5-01-14</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5" action="ppaction://hlinksldjump"/>
                        </a:rPr>
                        <a:t>Demonstrating efficient fully DC electric grids within waterborne transport for large ship applications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IA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7,5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2642174808"/>
                  </a:ext>
                </a:extLst>
              </a:tr>
              <a:tr h="236142">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6" action="ppaction://hlinksldjump"/>
                        </a:rPr>
                        <a:t>Advanced </a:t>
                      </a:r>
                      <a:r>
                        <a:rPr lang="en-US" sz="700" u="none" strike="noStrike" dirty="0" err="1">
                          <a:effectLst/>
                          <a:hlinkClick r:id="rId16" action="ppaction://hlinksldjump"/>
                        </a:rPr>
                        <a:t>digitalisation</a:t>
                      </a:r>
                      <a:r>
                        <a:rPr lang="en-US" sz="700" u="none" strike="noStrike" dirty="0">
                          <a:effectLst/>
                          <a:hlinkClick r:id="rId16" action="ppaction://hlinksldjump"/>
                        </a:rPr>
                        <a:t> and modelling utilizing operational and other data to support zero emission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7,7</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2939744390"/>
                  </a:ext>
                </a:extLst>
              </a:tr>
              <a:tr h="313541">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HORIZON-CL5-2024-D5-01-16</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7" action="ppaction://hlinksldjump"/>
                        </a:rPr>
                        <a:t>Structuring the Waterborne transport sector, including through changed business and industrial models in order to achieve commercial zero-emission waterborne transport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CSA</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0,9</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958340619"/>
                  </a:ext>
                </a:extLst>
              </a:tr>
              <a:tr h="313541">
                <a:tc>
                  <a:txBody>
                    <a:bodyPr/>
                    <a:lstStyle/>
                    <a:p>
                      <a:pPr algn="ctr" fontAlgn="ctr"/>
                      <a:r>
                        <a:rPr lang="fr-FR" sz="700" u="none" strike="noStrike">
                          <a:effectLst/>
                        </a:rPr>
                        <a:t>Waterborne transport</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fr-FR" sz="700" u="none" strike="noStrike">
                          <a:effectLst/>
                        </a:rPr>
                        <a:t>HORIZON-CL5-2024-D5-01-17</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l" fontAlgn="ctr"/>
                      <a:r>
                        <a:rPr lang="en-US" sz="700" u="none" strike="noStrike" dirty="0">
                          <a:effectLst/>
                          <a:hlinkClick r:id="rId18" action="ppaction://hlinksldjump"/>
                        </a:rPr>
                        <a:t>Coordinating and supporting the combined activities of member and associated states towards the objectives of the Zero Emission Waterborne Transport partnership so as to increase synergies and impact (ZEWT Partnership)</a:t>
                      </a:r>
                      <a:endParaRPr lang="en-US"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1,5</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108" marR="3108" marT="3108"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tc>
                <a:extLst>
                  <a:ext uri="{0D108BD9-81ED-4DB2-BD59-A6C34878D82A}">
                    <a16:rowId xmlns:a16="http://schemas.microsoft.com/office/drawing/2014/main" val="1310355110"/>
                  </a:ext>
                </a:extLst>
              </a:tr>
              <a:tr h="158744">
                <a:tc>
                  <a:txBody>
                    <a:bodyPr/>
                    <a:lstStyle/>
                    <a:p>
                      <a:pPr algn="ctr" fontAlgn="ctr"/>
                      <a:r>
                        <a:rPr lang="fr-FR" sz="700" u="none" strike="noStrike" dirty="0" err="1" smtClean="0">
                          <a:effectLst/>
                        </a:rPr>
                        <a:t>Health</a:t>
                      </a:r>
                      <a:r>
                        <a:rPr lang="fr-FR" sz="700" u="none" strike="noStrike" dirty="0" smtClean="0">
                          <a:effectLst/>
                        </a:rPr>
                        <a:t> </a:t>
                      </a:r>
                      <a:r>
                        <a:rPr lang="fr-FR" sz="700" u="none" strike="noStrike" dirty="0">
                          <a:effectLst/>
                        </a:rPr>
                        <a:t>and </a:t>
                      </a:r>
                      <a:r>
                        <a:rPr lang="fr-FR" sz="700" u="none" strike="noStrike" dirty="0" err="1">
                          <a:effectLst/>
                        </a:rPr>
                        <a:t>environment</a:t>
                      </a:r>
                      <a:endParaRPr lang="fr-FR" sz="700" b="0" i="0" u="none" strike="noStrike" dirty="0">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l" fontAlgn="ctr"/>
                      <a:r>
                        <a:rPr lang="fr-FR" sz="700" u="none" strike="noStrike">
                          <a:effectLst/>
                        </a:rPr>
                        <a:t>HORIZON-CL5-2024-D5-01-18</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l" fontAlgn="ctr"/>
                      <a:r>
                        <a:rPr lang="en-US" sz="700" u="none" strike="noStrike" dirty="0">
                          <a:effectLst/>
                          <a:hlinkClick r:id="rId19" action="ppaction://hlinksldjump"/>
                        </a:rPr>
                        <a:t>Assessment of air pollutant emissions from low-carbon fuels in the heavy-duty, aviation, and maritime sectors</a:t>
                      </a:r>
                      <a:endParaRPr lang="en-US" sz="700" b="0" i="0" u="none" strike="noStrike" dirty="0">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3,5</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5-6</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108" marR="3108" marT="3108" marB="0" anchor="ctr">
                    <a:solidFill>
                      <a:schemeClr val="bg1"/>
                    </a:solidFill>
                  </a:tcP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108" marR="3108" marT="3108" marB="0" anchor="ctr">
                    <a:solidFill>
                      <a:schemeClr val="bg1"/>
                    </a:solidFill>
                  </a:tcPr>
                </a:tc>
                <a:extLst>
                  <a:ext uri="{0D108BD9-81ED-4DB2-BD59-A6C34878D82A}">
                    <a16:rowId xmlns:a16="http://schemas.microsoft.com/office/drawing/2014/main" val="1327342107"/>
                  </a:ext>
                </a:extLst>
              </a:tr>
            </a:tbl>
          </a:graphicData>
        </a:graphic>
      </p:graphicFrame>
      <p:sp>
        <p:nvSpPr>
          <p:cNvPr id="2" name="Espace réservé du numéro de diapositive 1"/>
          <p:cNvSpPr>
            <a:spLocks noGrp="1"/>
          </p:cNvSpPr>
          <p:nvPr>
            <p:ph type="sldNum" sz="quarter" idx="12"/>
          </p:nvPr>
        </p:nvSpPr>
        <p:spPr>
          <a:xfrm>
            <a:off x="7596336" y="4886244"/>
            <a:ext cx="1170000" cy="349802"/>
          </a:xfrm>
        </p:spPr>
        <p:txBody>
          <a:bodyPr/>
          <a:lstStyle/>
          <a:p>
            <a:fld id="{733122C9-A0B9-462F-8757-0847AD287B63}" type="slidenum">
              <a:rPr lang="fr-FR" smtClean="0"/>
              <a:pPr/>
              <a:t>15</a:t>
            </a:fld>
            <a:endParaRPr lang="fr-FR" dirty="0"/>
          </a:p>
        </p:txBody>
      </p:sp>
    </p:spTree>
    <p:extLst>
      <p:ext uri="{BB962C8B-B14F-4D97-AF65-F5344CB8AC3E}">
        <p14:creationId xmlns:p14="http://schemas.microsoft.com/office/powerpoint/2010/main" val="294882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6</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2412823260"/>
              </p:ext>
            </p:extLst>
          </p:nvPr>
        </p:nvGraphicFramePr>
        <p:xfrm>
          <a:off x="359997" y="1095214"/>
          <a:ext cx="8406339" cy="3499621"/>
        </p:xfrm>
        <a:graphic>
          <a:graphicData uri="http://schemas.openxmlformats.org/drawingml/2006/table">
            <a:tbl>
              <a:tblPr>
                <a:tableStyleId>{5DA37D80-6434-44D0-A028-1B22A696006F}</a:tableStyleId>
              </a:tblPr>
              <a:tblGrid>
                <a:gridCol w="1187667">
                  <a:extLst>
                    <a:ext uri="{9D8B030D-6E8A-4147-A177-3AD203B41FA5}">
                      <a16:colId xmlns:a16="http://schemas.microsoft.com/office/drawing/2014/main" val="646799330"/>
                    </a:ext>
                  </a:extLst>
                </a:gridCol>
                <a:gridCol w="720080">
                  <a:extLst>
                    <a:ext uri="{9D8B030D-6E8A-4147-A177-3AD203B41FA5}">
                      <a16:colId xmlns:a16="http://schemas.microsoft.com/office/drawing/2014/main" val="2882883939"/>
                    </a:ext>
                  </a:extLst>
                </a:gridCol>
                <a:gridCol w="3456384">
                  <a:extLst>
                    <a:ext uri="{9D8B030D-6E8A-4147-A177-3AD203B41FA5}">
                      <a16:colId xmlns:a16="http://schemas.microsoft.com/office/drawing/2014/main" val="2255072419"/>
                    </a:ext>
                  </a:extLst>
                </a:gridCol>
                <a:gridCol w="504056">
                  <a:extLst>
                    <a:ext uri="{9D8B030D-6E8A-4147-A177-3AD203B41FA5}">
                      <a16:colId xmlns:a16="http://schemas.microsoft.com/office/drawing/2014/main" val="2228081670"/>
                    </a:ext>
                  </a:extLst>
                </a:gridCol>
                <a:gridCol w="360040">
                  <a:extLst>
                    <a:ext uri="{9D8B030D-6E8A-4147-A177-3AD203B41FA5}">
                      <a16:colId xmlns:a16="http://schemas.microsoft.com/office/drawing/2014/main" val="3438058601"/>
                    </a:ext>
                  </a:extLst>
                </a:gridCol>
                <a:gridCol w="504056">
                  <a:extLst>
                    <a:ext uri="{9D8B030D-6E8A-4147-A177-3AD203B41FA5}">
                      <a16:colId xmlns:a16="http://schemas.microsoft.com/office/drawing/2014/main" val="3788285866"/>
                    </a:ext>
                  </a:extLst>
                </a:gridCol>
                <a:gridCol w="360040">
                  <a:extLst>
                    <a:ext uri="{9D8B030D-6E8A-4147-A177-3AD203B41FA5}">
                      <a16:colId xmlns:a16="http://schemas.microsoft.com/office/drawing/2014/main" val="4135438327"/>
                    </a:ext>
                  </a:extLst>
                </a:gridCol>
                <a:gridCol w="245273">
                  <a:extLst>
                    <a:ext uri="{9D8B030D-6E8A-4147-A177-3AD203B41FA5}">
                      <a16:colId xmlns:a16="http://schemas.microsoft.com/office/drawing/2014/main" val="1370360316"/>
                    </a:ext>
                  </a:extLst>
                </a:gridCol>
                <a:gridCol w="523570">
                  <a:extLst>
                    <a:ext uri="{9D8B030D-6E8A-4147-A177-3AD203B41FA5}">
                      <a16:colId xmlns:a16="http://schemas.microsoft.com/office/drawing/2014/main" val="1752763259"/>
                    </a:ext>
                  </a:extLst>
                </a:gridCol>
                <a:gridCol w="545173">
                  <a:extLst>
                    <a:ext uri="{9D8B030D-6E8A-4147-A177-3AD203B41FA5}">
                      <a16:colId xmlns:a16="http://schemas.microsoft.com/office/drawing/2014/main" val="2027104979"/>
                    </a:ext>
                  </a:extLst>
                </a:gridCol>
              </a:tblGrid>
              <a:tr h="271563">
                <a:tc>
                  <a:txBody>
                    <a:bodyPr/>
                    <a:lstStyle/>
                    <a:p>
                      <a:pPr algn="ctr" fontAlgn="ctr"/>
                      <a:r>
                        <a:rPr lang="fr-FR" sz="800" u="none" strike="noStrike" dirty="0">
                          <a:solidFill>
                            <a:schemeClr val="bg1"/>
                          </a:solidFill>
                          <a:effectLst/>
                        </a:rPr>
                        <a:t>Domaine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a:solidFill>
                            <a:schemeClr val="bg1"/>
                          </a:solidFill>
                          <a:effectLst/>
                        </a:rPr>
                        <a:t>Code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a:solidFill>
                            <a:schemeClr val="bg1"/>
                          </a:solidFill>
                          <a:effectLst/>
                        </a:rPr>
                        <a:t>Titre AAP</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a:solidFill>
                            <a:schemeClr val="bg1"/>
                          </a:solidFill>
                          <a:effectLst/>
                        </a:rPr>
                        <a:t>Type d'action</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smtClean="0">
                          <a:solidFill>
                            <a:schemeClr val="bg1"/>
                          </a:solidFill>
                          <a:effectLst/>
                        </a:rPr>
                        <a:t>Budget/</a:t>
                      </a:r>
                      <a:r>
                        <a:rPr lang="fr-FR" sz="800" u="none" strike="noStrike" baseline="0" dirty="0" smtClean="0">
                          <a:solidFill>
                            <a:schemeClr val="bg1"/>
                          </a:solidFill>
                          <a:effectLst/>
                        </a:rPr>
                        <a:t> </a:t>
                      </a:r>
                      <a:r>
                        <a:rPr lang="fr-FR" sz="800" u="none" strike="noStrike" dirty="0" smtClean="0">
                          <a:solidFill>
                            <a:schemeClr val="bg1"/>
                          </a:solidFill>
                          <a:effectLst/>
                        </a:rPr>
                        <a:t>projet</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err="1" smtClean="0">
                          <a:solidFill>
                            <a:schemeClr val="bg1"/>
                          </a:solidFill>
                          <a:effectLst/>
                        </a:rPr>
                        <a:t>Nbre</a:t>
                      </a:r>
                      <a:r>
                        <a:rPr lang="fr-FR" sz="800" u="none" strike="noStrike" dirty="0" smtClean="0">
                          <a:solidFill>
                            <a:schemeClr val="bg1"/>
                          </a:solidFill>
                          <a:effectLst/>
                        </a:rPr>
                        <a:t> projets </a:t>
                      </a:r>
                      <a:r>
                        <a:rPr lang="fr-FR" sz="800" u="none" strike="noStrike" dirty="0">
                          <a:solidFill>
                            <a:schemeClr val="bg1"/>
                          </a:solidFill>
                          <a:effectLst/>
                        </a:rPr>
                        <a:t>attendus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a:solidFill>
                            <a:schemeClr val="bg1"/>
                          </a:solidFill>
                          <a:effectLst/>
                        </a:rPr>
                        <a:t>TRL </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smtClean="0">
                          <a:solidFill>
                            <a:schemeClr val="bg1"/>
                          </a:solidFill>
                          <a:effectLst/>
                        </a:rPr>
                        <a:t>LS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a:solidFill>
                            <a:schemeClr val="bg1"/>
                          </a:solidFill>
                          <a:effectLst/>
                        </a:rPr>
                        <a:t>Ouverture</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u="none" strike="noStrike" dirty="0">
                          <a:solidFill>
                            <a:schemeClr val="bg1"/>
                          </a:solidFill>
                          <a:effectLst/>
                        </a:rPr>
                        <a:t>Clôture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extLst>
                  <a:ext uri="{0D108BD9-81ED-4DB2-BD59-A6C34878D82A}">
                    <a16:rowId xmlns:a16="http://schemas.microsoft.com/office/drawing/2014/main" val="3333816449"/>
                  </a:ext>
                </a:extLst>
              </a:tr>
              <a:tr h="293419">
                <a:tc>
                  <a:txBody>
                    <a:bodyPr/>
                    <a:lstStyle/>
                    <a:p>
                      <a:pPr algn="ctr" fontAlgn="ctr"/>
                      <a:r>
                        <a:rPr lang="fr-FR" sz="700" u="none" strike="noStrike" dirty="0">
                          <a:effectLst/>
                        </a:rPr>
                        <a:t>CCAM</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2" action="ppaction://hlinksldjump"/>
                        </a:rPr>
                        <a:t>Centralized, reliable, cyber-secure &amp; upgradable in-vehicle electronic control architectures for CCAM connected to the cloud-edge continuum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249832332"/>
                  </a:ext>
                </a:extLst>
              </a:tr>
              <a:tr h="197387">
                <a:tc>
                  <a:txBody>
                    <a:bodyPr/>
                    <a:lstStyle/>
                    <a:p>
                      <a:pPr algn="ctr" fontAlgn="ctr"/>
                      <a:r>
                        <a:rPr lang="fr-FR" sz="700" u="none" strike="noStrike" dirty="0">
                          <a:effectLst/>
                        </a:rPr>
                        <a:t>CCAM</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3" action="ppaction://hlinksldjump"/>
                        </a:rPr>
                        <a:t>Scenario-based safety assurance of CCAM and related HMI in a dynamically evolving transport system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14,0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758226092"/>
                  </a:ext>
                </a:extLst>
              </a:tr>
              <a:tr h="197387">
                <a:tc>
                  <a:txBody>
                    <a:bodyPr/>
                    <a:lstStyle/>
                    <a:p>
                      <a:pPr algn="ctr" fontAlgn="ctr"/>
                      <a:r>
                        <a:rPr lang="fr-FR" sz="700" u="none" strike="noStrike">
                          <a:effectLst/>
                        </a:rPr>
                        <a:t>CCAM</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HORIZON-CL5-2024-D6-01-03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4" action="ppaction://hlinksldjump"/>
                        </a:rPr>
                        <a:t>Orchestration of heterogeneous actors in mixed traffic within the CCAM ecosystem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306931063"/>
                  </a:ext>
                </a:extLst>
              </a:tr>
              <a:tr h="197387">
                <a:tc>
                  <a:txBody>
                    <a:bodyPr/>
                    <a:lstStyle/>
                    <a:p>
                      <a:pPr algn="ctr" fontAlgn="ctr"/>
                      <a:r>
                        <a:rPr lang="fr-FR" sz="700" u="none" strike="noStrike">
                          <a:effectLst/>
                        </a:rPr>
                        <a:t>CCAM</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HORIZON-CL5-2024-D6-01-04</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5" action="ppaction://hlinksldjump"/>
                        </a:rPr>
                        <a:t>AI for advanced and collective perception and decision making for CCAM applications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820155204"/>
                  </a:ext>
                </a:extLst>
              </a:tr>
              <a:tr h="293419">
                <a:tc>
                  <a:txBody>
                    <a:bodyPr/>
                    <a:lstStyle/>
                    <a:p>
                      <a:pPr algn="ctr" fontAlgn="ctr"/>
                      <a:r>
                        <a:rPr lang="fr-FR" sz="700" u="none" strike="noStrike">
                          <a:effectLst/>
                        </a:rPr>
                        <a:t>CCAM</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6" action="ppaction://hlinksldjump"/>
                        </a:rPr>
                        <a:t>Robust Knowledge and Know-How transfer for Key-Deployment Pathways and implementation of the EU-CEM (CCAM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4,5</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195880390"/>
                  </a:ext>
                </a:extLst>
              </a:tr>
              <a:tr h="293419">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HORIZON-CL5-2024-D6-01-06</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7" action="ppaction://hlinksldjump"/>
                        </a:rPr>
                        <a:t>Optimising multimodal network and traffic management, harnessing data from infrastructures, mobility of passengers and freight transport</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854137557"/>
                  </a:ext>
                </a:extLst>
              </a:tr>
              <a:tr h="197387">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8" action="ppaction://hlinksldjump"/>
                        </a:rPr>
                        <a:t>Scaling up logistics innovations supporting freight transport </a:t>
                      </a:r>
                      <a:r>
                        <a:rPr lang="en-US" sz="700" u="none" strike="noStrike" dirty="0" err="1">
                          <a:effectLst/>
                          <a:hlinkClick r:id="rId8" action="ppaction://hlinksldjump"/>
                        </a:rPr>
                        <a:t>decarbonisation</a:t>
                      </a:r>
                      <a:r>
                        <a:rPr lang="en-US" sz="700" u="none" strike="noStrike" dirty="0">
                          <a:effectLst/>
                          <a:hlinkClick r:id="rId8" action="ppaction://hlinksldjump"/>
                        </a:rPr>
                        <a:t> in an affordable way</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10,0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854192144"/>
                  </a:ext>
                </a:extLst>
              </a:tr>
              <a:tr h="293419">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HORIZON-CL5-2024-D6-01-08</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9" action="ppaction://hlinksldjump"/>
                        </a:rPr>
                        <a:t>Improved transport infrastructure performance – Innovative digital tools and solutions to monitor and improve the management and operation of transport infrastructure</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574879736"/>
                  </a:ext>
                </a:extLst>
              </a:tr>
              <a:tr h="197387">
                <a:tc>
                  <a:txBody>
                    <a:bodyPr/>
                    <a:lstStyle/>
                    <a:p>
                      <a:pPr algn="ctr" fontAlgn="ctr"/>
                      <a:r>
                        <a:rPr lang="fr-FR" sz="700" u="none" strike="noStrike">
                          <a:effectLst/>
                        </a:rPr>
                        <a:t>Multimodal transport, infrastructure and logistics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HORIZON-CL5-2024-D6-01-09</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0" action="ppaction://hlinksldjump"/>
                        </a:rPr>
                        <a:t>Policies and governance shaping the future transport and mobility systems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604406494"/>
                  </a:ext>
                </a:extLst>
              </a:tr>
              <a:tr h="197387">
                <a:tc>
                  <a:txBody>
                    <a:bodyPr/>
                    <a:lstStyle/>
                    <a:p>
                      <a:pPr algn="ctr" fontAlgn="ctr"/>
                      <a:r>
                        <a:rPr lang="fr-FR" sz="700" u="none" strike="noStrike">
                          <a:effectLst/>
                        </a:rPr>
                        <a:t>Safety and resilience</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HORIZON-CL5-2024-D6-01-10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1" action="ppaction://hlinksldjump"/>
                        </a:rPr>
                        <a:t>Ensuring the safety, resilience and security of waterborne digital systems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5-6</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705734795"/>
                  </a:ext>
                </a:extLst>
              </a:tr>
              <a:tr h="197387">
                <a:tc>
                  <a:txBody>
                    <a:bodyPr/>
                    <a:lstStyle/>
                    <a:p>
                      <a:pPr algn="ctr" fontAlgn="ctr"/>
                      <a:r>
                        <a:rPr lang="fr-FR" sz="700" u="none" strike="noStrike">
                          <a:effectLst/>
                        </a:rPr>
                        <a:t>Safety and resilience</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HORIZON-CL5-2024-D6-01-11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2" action="ppaction://hlinksldjump"/>
                        </a:rPr>
                        <a:t>Effects of disruptive changes in transport: towards resilient, safe and energy efficient mobility</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3-3,5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069786743"/>
                  </a:ext>
                </a:extLst>
              </a:tr>
              <a:tr h="197387">
                <a:tc>
                  <a:txBody>
                    <a:bodyPr/>
                    <a:lstStyle/>
                    <a:p>
                      <a:pPr algn="ctr" fontAlgn="ctr"/>
                      <a:r>
                        <a:rPr lang="fr-FR" sz="700" u="none" strike="noStrike">
                          <a:effectLst/>
                        </a:rPr>
                        <a:t>Safety and resilience</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HORIZON-CL5-2024-D6-01-12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13" action="ppaction://hlinksldjump"/>
                        </a:rPr>
                        <a:t>A new framework to improve traffic safety in the EU, with reduced energy dependency of transport and use of private cars</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07/05/2024</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05/09/2024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518424665"/>
                  </a:ext>
                </a:extLst>
              </a:tr>
              <a:tr h="197387">
                <a:tc>
                  <a:txBody>
                    <a:bodyPr/>
                    <a:lstStyle/>
                    <a:p>
                      <a:pPr marL="0" algn="ctr" defTabSz="914400" rtl="0" eaLnBrk="1" fontAlgn="ctr" latinLnBrk="0" hangingPunct="1"/>
                      <a:r>
                        <a:rPr lang="fr-FR" sz="700" u="none" strike="noStrike" kern="1200" dirty="0" smtClean="0">
                          <a:solidFill>
                            <a:schemeClr val="tx1"/>
                          </a:solidFill>
                          <a:effectLst/>
                          <a:latin typeface="+mn-lt"/>
                          <a:ea typeface="+mn-ea"/>
                          <a:cs typeface="+mn-cs"/>
                        </a:rPr>
                        <a:t>Cross-</a:t>
                      </a:r>
                      <a:r>
                        <a:rPr lang="fr-FR" sz="700" u="none" strike="noStrike" kern="1200" dirty="0" err="1" smtClean="0">
                          <a:solidFill>
                            <a:schemeClr val="tx1"/>
                          </a:solidFill>
                          <a:effectLst/>
                          <a:latin typeface="+mn-lt"/>
                          <a:ea typeface="+mn-ea"/>
                          <a:cs typeface="+mn-cs"/>
                        </a:rPr>
                        <a:t>cutting</a:t>
                      </a:r>
                      <a:endParaRPr lang="fr-FR" sz="700" u="none" strike="noStrike" kern="1200" dirty="0">
                        <a:solidFill>
                          <a:schemeClr val="tx1"/>
                        </a:solidFill>
                        <a:effectLst/>
                        <a:latin typeface="+mn-lt"/>
                        <a:ea typeface="+mn-ea"/>
                        <a:cs typeface="+mn-cs"/>
                      </a:endParaRPr>
                    </a:p>
                  </a:txBody>
                  <a:tcPr marL="3380" marR="3380" marT="3380" marB="0" anchor="ctr"/>
                </a:tc>
                <a:tc>
                  <a:txBody>
                    <a:bodyPr/>
                    <a:lstStyle/>
                    <a:p>
                      <a:pPr marL="0" algn="l" defTabSz="914400" rtl="0" eaLnBrk="1" fontAlgn="ctr" latinLnBrk="0" hangingPunct="1"/>
                      <a:r>
                        <a:rPr lang="fr-FR" sz="700" u="none" strike="noStrike" kern="1200" dirty="0">
                          <a:solidFill>
                            <a:schemeClr val="tx1"/>
                          </a:solidFill>
                          <a:effectLst/>
                          <a:latin typeface="+mn-lt"/>
                          <a:ea typeface="+mn-ea"/>
                          <a:cs typeface="+mn-cs"/>
                        </a:rPr>
                        <a:t>HORIZON-CL5-2024-D6-01-13</a:t>
                      </a:r>
                    </a:p>
                  </a:txBody>
                  <a:tcPr marL="9525" marR="9525" marT="9525" marB="0" anchor="ctr"/>
                </a:tc>
                <a:tc>
                  <a:txBody>
                    <a:bodyPr/>
                    <a:lstStyle/>
                    <a:p>
                      <a:pPr marL="0" algn="l" defTabSz="914400" rtl="0" eaLnBrk="1" fontAlgn="ctr" latinLnBrk="0" hangingPunct="1"/>
                      <a:r>
                        <a:rPr lang="en-US" sz="700" u="none" strike="noStrike" kern="1200" dirty="0">
                          <a:solidFill>
                            <a:schemeClr val="tx1"/>
                          </a:solidFill>
                          <a:effectLst/>
                          <a:latin typeface="+mn-lt"/>
                          <a:ea typeface="+mn-ea"/>
                          <a:cs typeface="+mn-cs"/>
                          <a:hlinkClick r:id="rId14" action="ppaction://hlinksldjump"/>
                        </a:rPr>
                        <a:t>EU Member States/Associated countries research policy cooperation network to accelerate zero-emission road mobility (2ZERO Partnership)</a:t>
                      </a:r>
                      <a:endParaRPr lang="en-US" sz="7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fr-FR" sz="700" u="none" strike="noStrike" kern="1200" dirty="0" smtClean="0">
                          <a:solidFill>
                            <a:schemeClr val="tx1"/>
                          </a:solidFill>
                          <a:effectLst/>
                          <a:latin typeface="+mn-lt"/>
                          <a:ea typeface="+mn-ea"/>
                          <a:cs typeface="+mn-cs"/>
                        </a:rPr>
                        <a:t>CSA</a:t>
                      </a:r>
                      <a:endParaRPr lang="fr-FR" sz="700" u="none" strike="noStrike" kern="1200" dirty="0">
                        <a:solidFill>
                          <a:schemeClr val="tx1"/>
                        </a:solidFill>
                        <a:effectLst/>
                        <a:latin typeface="+mn-lt"/>
                        <a:ea typeface="+mn-ea"/>
                        <a:cs typeface="+mn-cs"/>
                      </a:endParaRPr>
                    </a:p>
                  </a:txBody>
                  <a:tcPr marL="3380" marR="3380" marT="3380" marB="0" anchor="ctr"/>
                </a:tc>
                <a:tc>
                  <a:txBody>
                    <a:bodyPr/>
                    <a:lstStyle/>
                    <a:p>
                      <a:pPr marL="0" algn="ctr" defTabSz="914400" rtl="0" eaLnBrk="1" fontAlgn="ctr" latinLnBrk="0" hangingPunct="1"/>
                      <a:r>
                        <a:rPr lang="fr-FR" sz="700" u="none" strike="noStrike" kern="1200" dirty="0" smtClean="0">
                          <a:solidFill>
                            <a:schemeClr val="tx1"/>
                          </a:solidFill>
                          <a:effectLst/>
                          <a:latin typeface="+mn-lt"/>
                          <a:ea typeface="+mn-ea"/>
                          <a:cs typeface="+mn-cs"/>
                        </a:rPr>
                        <a:t>1,5</a:t>
                      </a:r>
                      <a:endParaRPr lang="fr-FR" sz="700" u="none" strike="noStrike" kern="1200" dirty="0">
                        <a:solidFill>
                          <a:schemeClr val="tx1"/>
                        </a:solidFill>
                        <a:effectLst/>
                        <a:latin typeface="+mn-lt"/>
                        <a:ea typeface="+mn-ea"/>
                        <a:cs typeface="+mn-cs"/>
                      </a:endParaRPr>
                    </a:p>
                  </a:txBody>
                  <a:tcPr marL="3380" marR="3380" marT="3380" marB="0" anchor="ctr"/>
                </a:tc>
                <a:tc>
                  <a:txBody>
                    <a:bodyPr/>
                    <a:lstStyle/>
                    <a:p>
                      <a:pPr marL="0" algn="ctr" defTabSz="914400" rtl="0" eaLnBrk="1" fontAlgn="ctr" latinLnBrk="0" hangingPunct="1"/>
                      <a:r>
                        <a:rPr lang="fr-FR" sz="700" u="none" strike="noStrike" kern="1200" dirty="0" smtClean="0">
                          <a:solidFill>
                            <a:schemeClr val="tx1"/>
                          </a:solidFill>
                          <a:effectLst/>
                          <a:latin typeface="+mn-lt"/>
                          <a:ea typeface="+mn-ea"/>
                          <a:cs typeface="+mn-cs"/>
                        </a:rPr>
                        <a:t>1</a:t>
                      </a:r>
                      <a:endParaRPr lang="fr-FR" sz="700" u="none" strike="noStrike" kern="1200" dirty="0">
                        <a:solidFill>
                          <a:schemeClr val="tx1"/>
                        </a:solidFill>
                        <a:effectLst/>
                        <a:latin typeface="+mn-lt"/>
                        <a:ea typeface="+mn-ea"/>
                        <a:cs typeface="+mn-cs"/>
                      </a:endParaRPr>
                    </a:p>
                  </a:txBody>
                  <a:tcPr marL="3380" marR="3380" marT="3380" marB="0" anchor="ctr"/>
                </a:tc>
                <a:tc>
                  <a:txBody>
                    <a:bodyPr/>
                    <a:lstStyle/>
                    <a:p>
                      <a:pPr marL="0" algn="ctr" defTabSz="914400" rtl="0" eaLnBrk="1" fontAlgn="ctr" latinLnBrk="0" hangingPunct="1"/>
                      <a:endParaRPr lang="fr-FR" sz="700" u="none" strike="noStrike" kern="1200" dirty="0">
                        <a:solidFill>
                          <a:schemeClr val="tx1"/>
                        </a:solidFill>
                        <a:effectLst/>
                        <a:latin typeface="+mn-lt"/>
                        <a:ea typeface="+mn-ea"/>
                        <a:cs typeface="+mn-cs"/>
                      </a:endParaRPr>
                    </a:p>
                  </a:txBody>
                  <a:tcPr marL="3380" marR="3380" marT="3380" marB="0" anchor="ctr"/>
                </a:tc>
                <a:tc>
                  <a:txBody>
                    <a:bodyPr/>
                    <a:lstStyle/>
                    <a:p>
                      <a:pPr marL="0" algn="ctr" defTabSz="914400" rtl="0" eaLnBrk="1" fontAlgn="ctr" latinLnBrk="0" hangingPunct="1"/>
                      <a:r>
                        <a:rPr lang="fr-FR" sz="700" u="none" strike="noStrike" kern="1200" dirty="0" smtClean="0">
                          <a:solidFill>
                            <a:schemeClr val="tx1"/>
                          </a:solidFill>
                          <a:effectLst/>
                          <a:latin typeface="+mn-lt"/>
                          <a:ea typeface="+mn-ea"/>
                          <a:cs typeface="+mn-cs"/>
                        </a:rPr>
                        <a:t>oui</a:t>
                      </a:r>
                      <a:endParaRPr lang="fr-FR" sz="700" u="none" strike="noStrike" kern="1200" dirty="0">
                        <a:solidFill>
                          <a:schemeClr val="tx1"/>
                        </a:solidFill>
                        <a:effectLst/>
                        <a:latin typeface="+mn-lt"/>
                        <a:ea typeface="+mn-ea"/>
                        <a:cs typeface="+mn-cs"/>
                      </a:endParaRPr>
                    </a:p>
                  </a:txBody>
                  <a:tcPr marL="3380" marR="3380" marT="3380" marB="0" anchor="ctr"/>
                </a:tc>
                <a:tc>
                  <a:txBody>
                    <a:bodyPr/>
                    <a:lstStyle/>
                    <a:p>
                      <a:pPr marL="0" algn="ctr" defTabSz="914400" rtl="0" eaLnBrk="1" fontAlgn="ctr" latinLnBrk="0" hangingPunct="1"/>
                      <a:r>
                        <a:rPr lang="fr-FR" sz="700" u="none" strike="noStrike" kern="1200" dirty="0">
                          <a:solidFill>
                            <a:schemeClr val="tx1"/>
                          </a:solidFill>
                          <a:effectLst/>
                          <a:latin typeface="+mn-lt"/>
                          <a:ea typeface="+mn-ea"/>
                          <a:cs typeface="+mn-cs"/>
                        </a:rPr>
                        <a:t>07/05/2024</a:t>
                      </a:r>
                    </a:p>
                  </a:txBody>
                  <a:tcPr marL="3380" marR="3380" marT="3380" marB="0" anchor="ctr"/>
                </a:tc>
                <a:tc>
                  <a:txBody>
                    <a:bodyPr/>
                    <a:lstStyle/>
                    <a:p>
                      <a:pPr marL="0" algn="ctr" defTabSz="914400" rtl="0" eaLnBrk="1" fontAlgn="ctr" latinLnBrk="0" hangingPunct="1"/>
                      <a:r>
                        <a:rPr lang="fr-FR" sz="700" u="none" strike="noStrike" kern="1200" dirty="0">
                          <a:solidFill>
                            <a:schemeClr val="tx1"/>
                          </a:solidFill>
                          <a:effectLst/>
                          <a:latin typeface="+mn-lt"/>
                          <a:ea typeface="+mn-ea"/>
                          <a:cs typeface="+mn-cs"/>
                        </a:rPr>
                        <a:t>05/09/2024</a:t>
                      </a:r>
                    </a:p>
                  </a:txBody>
                  <a:tcPr marL="3380" marR="3380" marT="3380" marB="0" anchor="ctr"/>
                </a:tc>
                <a:extLst>
                  <a:ext uri="{0D108BD9-81ED-4DB2-BD59-A6C34878D82A}">
                    <a16:rowId xmlns:a16="http://schemas.microsoft.com/office/drawing/2014/main" val="2470115937"/>
                  </a:ext>
                </a:extLst>
              </a:tr>
            </a:tbl>
          </a:graphicData>
        </a:graphic>
      </p:graphicFrame>
      <p:sp>
        <p:nvSpPr>
          <p:cNvPr id="3" name="Espace réservé du numéro de diapositive 2"/>
          <p:cNvSpPr>
            <a:spLocks noGrp="1"/>
          </p:cNvSpPr>
          <p:nvPr>
            <p:ph type="sldNum" sz="quarter" idx="12"/>
          </p:nvPr>
        </p:nvSpPr>
        <p:spPr/>
        <p:txBody>
          <a:bodyPr/>
          <a:lstStyle/>
          <a:p>
            <a:fld id="{733122C9-A0B9-462F-8757-0847AD287B63}" type="slidenum">
              <a:rPr lang="fr-FR" smtClean="0"/>
              <a:pPr/>
              <a:t>16</a:t>
            </a:fld>
            <a:endParaRPr lang="fr-FR" dirty="0"/>
          </a:p>
        </p:txBody>
      </p:sp>
    </p:spTree>
    <p:extLst>
      <p:ext uri="{BB962C8B-B14F-4D97-AF65-F5344CB8AC3E}">
        <p14:creationId xmlns:p14="http://schemas.microsoft.com/office/powerpoint/2010/main" val="143850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t>
            </a:r>
            <a:r>
              <a:rPr lang="fr-FR" sz="2800" b="0" dirty="0" smtClean="0"/>
              <a:t>APPELS 2024</a:t>
            </a:r>
            <a:endParaRPr dirty="0"/>
          </a:p>
          <a:p>
            <a:pPr>
              <a:defRPr/>
            </a:pPr>
            <a:r>
              <a:rPr lang="fr-FR" sz="3600" dirty="0" smtClean="0"/>
              <a:t>Destinations 5 &amp; 6 – Mobilité </a:t>
            </a:r>
            <a:endParaRPr lang="fr-FR" sz="3600" dirty="0"/>
          </a:p>
          <a:p>
            <a:pPr algn="ctr">
              <a:lnSpc>
                <a:spcPct val="100000"/>
              </a:lnSpc>
              <a:defRPr/>
            </a:pP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dirty="0"/>
          </a:p>
        </p:txBody>
      </p:sp>
    </p:spTree>
    <p:extLst>
      <p:ext uri="{BB962C8B-B14F-4D97-AF65-F5344CB8AC3E}">
        <p14:creationId xmlns:p14="http://schemas.microsoft.com/office/powerpoint/2010/main" val="394482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5</a:t>
            </a:r>
            <a:r>
              <a:rPr lang="fr-FR" dirty="0"/>
              <a:t/>
            </a:r>
            <a:br>
              <a:rPr lang="fr-FR" dirty="0"/>
            </a:br>
            <a:r>
              <a:rPr lang="fr-FR" i="1" dirty="0"/>
              <a:t>Des solutions propres et compétitives pour tous les modes de transport</a:t>
            </a:r>
            <a:endParaRPr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389864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7" name="Rectangle 6"/>
          <p:cNvSpPr/>
          <p:nvPr/>
        </p:nvSpPr>
        <p:spPr bwMode="auto">
          <a:xfrm>
            <a:off x="180000" y="1242501"/>
            <a:ext cx="8586336" cy="3477875"/>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5 </a:t>
            </a:r>
            <a:r>
              <a:rPr lang="fr-FR" sz="1600" b="1" dirty="0">
                <a:solidFill>
                  <a:srgbClr val="000091"/>
                </a:solidFill>
              </a:rPr>
              <a:t>- Des solutions propres et compétitives pour tous les modes de </a:t>
            </a:r>
            <a:r>
              <a:rPr lang="fr-FR" sz="1600" b="1" dirty="0" smtClean="0">
                <a:solidFill>
                  <a:srgbClr val="000091"/>
                </a:solidFill>
              </a:rPr>
              <a:t>transport</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t>Impact visé</a:t>
            </a:r>
            <a:r>
              <a:rPr lang="fr-FR" sz="1400" b="1" dirty="0">
                <a:latin typeface="Arial"/>
              </a:rPr>
              <a:t> </a:t>
            </a:r>
            <a:r>
              <a:rPr lang="fr-FR" sz="1400" dirty="0">
                <a:latin typeface="Arial"/>
              </a:rPr>
              <a:t>: « </a:t>
            </a:r>
            <a:r>
              <a:rPr lang="fr-FR" sz="1400" i="1" dirty="0">
                <a:latin typeface="Arial"/>
              </a:rPr>
              <a:t>Une mobilité climatiquement neutre et respectueuse de l'environnement grâce à des solutions propres pour tous les modes de </a:t>
            </a:r>
            <a:r>
              <a:rPr lang="fr-FR" sz="1400" i="1" dirty="0" smtClean="0">
                <a:latin typeface="Arial"/>
              </a:rPr>
              <a:t>transport, </a:t>
            </a:r>
            <a:r>
              <a:rPr lang="fr-FR" sz="1400" i="1" dirty="0">
                <a:latin typeface="Arial"/>
              </a:rPr>
              <a:t>tout en augmentant la compétitivité du secteur des </a:t>
            </a:r>
            <a:r>
              <a:rPr lang="fr-FR" sz="1400" i="1" dirty="0" smtClean="0">
                <a:latin typeface="Arial"/>
              </a:rPr>
              <a:t>transports </a:t>
            </a:r>
            <a:r>
              <a:rPr lang="fr-FR" sz="1400" i="1" dirty="0">
                <a:latin typeface="Arial"/>
              </a:rPr>
              <a:t>de l’UE </a:t>
            </a:r>
            <a:r>
              <a:rPr lang="fr-FR" sz="1400" dirty="0">
                <a:latin typeface="Arial"/>
              </a:rPr>
              <a:t>», notamment par le biais :</a:t>
            </a:r>
            <a:endParaRPr dirty="0"/>
          </a:p>
          <a:p>
            <a:pPr algn="just" defTabSz="914378">
              <a:defRPr/>
            </a:pPr>
            <a:endParaRPr lang="fr-FR" sz="1600" dirty="0">
              <a:solidFill>
                <a:srgbClr val="FF0000"/>
              </a:solidFill>
              <a:latin typeface="Arial"/>
            </a:endParaRPr>
          </a:p>
          <a:p>
            <a:pPr marL="285750" indent="-285750" algn="just" defTabSz="914378">
              <a:buFont typeface="Arial"/>
              <a:buChar char="•"/>
              <a:defRPr/>
            </a:pPr>
            <a:r>
              <a:rPr lang="fr-FR" sz="1400" dirty="0">
                <a:latin typeface="Arial"/>
              </a:rPr>
              <a:t>D’un </a:t>
            </a:r>
            <a:r>
              <a:rPr lang="fr-FR" sz="1400" b="1" dirty="0" smtClean="0">
                <a:latin typeface="Arial"/>
              </a:rPr>
              <a:t>transport </a:t>
            </a:r>
            <a:r>
              <a:rPr lang="fr-FR" sz="1400" b="1" dirty="0">
                <a:latin typeface="Arial"/>
              </a:rPr>
              <a:t>routier transformé en mobilité à zéro émission </a:t>
            </a:r>
            <a:r>
              <a:rPr lang="fr-FR" sz="1400" dirty="0">
                <a:latin typeface="Arial"/>
              </a:rPr>
              <a:t>grâce à un système européen de recherche, d’innovation et industriel de classe mondiale</a:t>
            </a:r>
            <a:endParaRPr dirty="0"/>
          </a:p>
          <a:p>
            <a:pPr marL="285750" indent="-285750" algn="just" defTabSz="914378">
              <a:spcBef>
                <a:spcPts val="1200"/>
              </a:spcBef>
              <a:buFont typeface="Arial"/>
              <a:buChar char="•"/>
              <a:defRPr/>
            </a:pPr>
            <a:r>
              <a:rPr lang="fr-FR" sz="1400" dirty="0">
                <a:latin typeface="Arial"/>
              </a:rPr>
              <a:t>D’une accélération de la </a:t>
            </a:r>
            <a:r>
              <a:rPr lang="fr-FR" sz="1400" b="1" dirty="0">
                <a:latin typeface="Arial"/>
              </a:rPr>
              <a:t>réduction de tous les impacts et émissions de l’aviation</a:t>
            </a:r>
            <a:endParaRPr lang="fr-FR" sz="1400" dirty="0">
              <a:latin typeface="Arial"/>
            </a:endParaRPr>
          </a:p>
          <a:p>
            <a:pPr marL="285750" indent="-285750" algn="just" defTabSz="914378">
              <a:spcBef>
                <a:spcPts val="1200"/>
              </a:spcBef>
              <a:buFont typeface="Arial"/>
              <a:buChar char="•"/>
              <a:defRPr/>
            </a:pPr>
            <a:r>
              <a:rPr lang="fr-FR" sz="1400" dirty="0">
                <a:latin typeface="Arial"/>
              </a:rPr>
              <a:t>D’une accélération du développement et du déploiement de </a:t>
            </a:r>
            <a:r>
              <a:rPr lang="fr-FR" sz="1400" b="1" dirty="0">
                <a:latin typeface="Arial"/>
              </a:rPr>
              <a:t>solutions de </a:t>
            </a:r>
            <a:r>
              <a:rPr lang="fr-FR" sz="1400" b="1" dirty="0" smtClean="0">
                <a:latin typeface="Arial"/>
              </a:rPr>
              <a:t>transport </a:t>
            </a:r>
            <a:r>
              <a:rPr lang="fr-FR" sz="1400" b="1" dirty="0">
                <a:latin typeface="Arial"/>
              </a:rPr>
              <a:t>maritime et fluvial, propres, climatiquement neutres, et avec un impact environnemental réduit</a:t>
            </a:r>
          </a:p>
          <a:p>
            <a:pPr marL="285750" indent="-285750" algn="just" defTabSz="914378">
              <a:spcBef>
                <a:spcPts val="1200"/>
              </a:spcBef>
              <a:buFont typeface="Arial"/>
              <a:buChar char="•"/>
              <a:defRPr/>
            </a:pPr>
            <a:r>
              <a:rPr lang="fr-FR" sz="1400" dirty="0">
                <a:latin typeface="Arial"/>
              </a:rPr>
              <a:t>De solutions plus efficaces pour </a:t>
            </a:r>
            <a:r>
              <a:rPr lang="fr-FR" sz="1400" b="1" dirty="0">
                <a:latin typeface="Arial"/>
              </a:rPr>
              <a:t>réduire les émissions associées aux </a:t>
            </a:r>
            <a:r>
              <a:rPr lang="fr-FR" sz="1400" b="1" dirty="0" smtClean="0">
                <a:latin typeface="Arial"/>
              </a:rPr>
              <a:t>transports </a:t>
            </a:r>
            <a:r>
              <a:rPr lang="fr-FR" sz="1400" b="1" dirty="0">
                <a:latin typeface="Arial"/>
              </a:rPr>
              <a:t>et leurs impacts</a:t>
            </a:r>
            <a:endParaRPr lang="fr-FR" sz="1400" dirty="0">
              <a:solidFill>
                <a:srgbClr val="000000"/>
              </a:solidFill>
              <a:latin typeface="Arial"/>
            </a:endParaRPr>
          </a:p>
        </p:txBody>
      </p:sp>
      <p:sp>
        <p:nvSpPr>
          <p:cNvPr id="8" name="ZoneTexte 7"/>
          <p:cNvSpPr txBox="1"/>
          <p:nvPr/>
        </p:nvSpPr>
        <p:spPr bwMode="auto">
          <a:xfrm>
            <a:off x="3203848" y="195088"/>
            <a:ext cx="5765503" cy="553998"/>
          </a:xfrm>
          <a:prstGeom prst="rect">
            <a:avLst/>
          </a:prstGeom>
          <a:noFill/>
        </p:spPr>
        <p:txBody>
          <a:bodyPr wrap="square" lIns="91440" tIns="45720" rIns="91440" bIns="45720" rtlCol="0" anchor="t">
            <a:spAutoFit/>
          </a:bodyPr>
          <a:lstStyle/>
          <a:p>
            <a:pPr algn="r" defTabSz="914378">
              <a:defRPr/>
            </a:pPr>
            <a:r>
              <a:rPr lang="fr-FR" b="1" dirty="0">
                <a:solidFill>
                  <a:srgbClr val="000000"/>
                </a:solidFill>
                <a:latin typeface="Arial"/>
              </a:rPr>
              <a:t>Destination 5 : Les impacts</a:t>
            </a:r>
            <a:endParaRPr dirty="0"/>
          </a:p>
          <a:p>
            <a:pPr algn="r" defTabSz="914378">
              <a:defRPr/>
            </a:pPr>
            <a:r>
              <a:rPr lang="fr-FR" sz="1200" b="1" dirty="0">
                <a:solidFill>
                  <a:srgbClr val="000000"/>
                </a:solidFill>
              </a:rPr>
              <a:t>Des solutions propres et compétitives pour tous les modes de </a:t>
            </a:r>
            <a:r>
              <a:rPr lang="fr-FR" sz="1200" b="1" dirty="0" smtClean="0">
                <a:solidFill>
                  <a:srgbClr val="000000"/>
                </a:solidFill>
              </a:rPr>
              <a:t>transport</a:t>
            </a:r>
            <a:endParaRPr lang="fr-FR" sz="1200" b="1" dirty="0">
              <a:solidFill>
                <a:srgbClr val="000000"/>
              </a:solidFill>
              <a:latin typeface="Arial"/>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19</a:t>
            </a:fld>
            <a:endParaRPr lang="fr-FR" dirty="0"/>
          </a:p>
        </p:txBody>
      </p:sp>
    </p:spTree>
    <p:extLst>
      <p:ext uri="{BB962C8B-B14F-4D97-AF65-F5344CB8AC3E}">
        <p14:creationId xmlns:p14="http://schemas.microsoft.com/office/powerpoint/2010/main" val="140348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2024</a:t>
            </a:r>
            <a:r>
              <a:rPr lang="fr-FR" sz="2800" dirty="0"/>
              <a:t> </a:t>
            </a:r>
            <a:endParaRPr dirty="0"/>
          </a:p>
          <a:p>
            <a:pPr algn="ctr">
              <a:lnSpc>
                <a:spcPct val="100000"/>
              </a:lnSpc>
              <a:defRPr/>
            </a:pPr>
            <a:r>
              <a:rPr lang="fr-FR" sz="2800" b="0" dirty="0" smtClean="0"/>
              <a:t>Destination 5 et 6 – Transports </a:t>
            </a:r>
          </a:p>
          <a:p>
            <a:pPr algn="ct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smtClean="0"/>
              <a:t>Avril 2023 </a:t>
            </a:r>
            <a:r>
              <a:rPr lang="fr-FR" sz="2000" b="0" dirty="0"/>
              <a:t>-</a:t>
            </a:r>
            <a:endParaRP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1 » : Les objectifs</a:t>
            </a:r>
          </a:p>
          <a:p>
            <a:pPr algn="r">
              <a:defRPr/>
            </a:pPr>
            <a:r>
              <a:rPr lang="en-US" sz="1200" b="1" dirty="0"/>
              <a:t>Transport </a:t>
            </a:r>
            <a:r>
              <a:rPr lang="en-US" sz="1200" b="1" dirty="0" err="1"/>
              <a:t>Routier</a:t>
            </a:r>
            <a:endParaRPr lang="fr-FR" b="1" dirty="0"/>
          </a:p>
        </p:txBody>
      </p:sp>
      <p:sp>
        <p:nvSpPr>
          <p:cNvPr id="7" name="Rectangle 6"/>
          <p:cNvSpPr/>
          <p:nvPr/>
        </p:nvSpPr>
        <p:spPr bwMode="auto">
          <a:xfrm>
            <a:off x="323528" y="1028219"/>
            <a:ext cx="8442808" cy="3662541"/>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«Transport routier à émissions nulles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Concepts et technologies d'infrastructure de recharge abordables et conviviaux, faciles à déployer, couvrant largement les espaces urbains et le réseau routier et incluant des interactions véhicule-réseau.</a:t>
            </a:r>
          </a:p>
          <a:p>
            <a:pPr marL="171450" indent="-171450" algn="just">
              <a:spcAft>
                <a:spcPts val="600"/>
              </a:spcAft>
              <a:buFont typeface="Arial"/>
              <a:buChar char="•"/>
              <a:defRPr/>
            </a:pPr>
            <a:r>
              <a:rPr lang="fr-FR" sz="1300" dirty="0">
                <a:solidFill>
                  <a:srgbClr val="000000"/>
                </a:solidFill>
              </a:rPr>
              <a:t>Adoption accélérée de solutions abordables et centrées sur l'utilisateur pour optimiser l'efficacité et la flexibilité énergétiques.</a:t>
            </a:r>
          </a:p>
          <a:p>
            <a:pPr marL="171450" indent="-171450" algn="just">
              <a:spcAft>
                <a:spcPts val="600"/>
              </a:spcAft>
              <a:buFont typeface="Arial"/>
              <a:buChar char="•"/>
              <a:defRPr/>
            </a:pPr>
            <a:r>
              <a:rPr lang="fr-FR" sz="1300" dirty="0">
                <a:solidFill>
                  <a:srgbClr val="000000"/>
                </a:solidFill>
              </a:rPr>
              <a:t>Conception, évaluation et déploiement efficaces de solutions innovantes à émissions nulles pour relever le défi du transport routier propre.</a:t>
            </a:r>
          </a:p>
          <a:p>
            <a:pPr marL="171450" indent="-171450" algn="just">
              <a:spcAft>
                <a:spcPts val="600"/>
              </a:spcAft>
              <a:buFont typeface="Arial"/>
              <a:buChar char="•"/>
              <a:defRPr/>
            </a:pPr>
            <a:r>
              <a:rPr lang="fr-FR" sz="1300" dirty="0">
                <a:solidFill>
                  <a:srgbClr val="000000"/>
                </a:solidFill>
              </a:rPr>
              <a:t>Démonstrations innovantes de cas d'utilisation pour l'intégration de véhicules à émission zéro et de concepts d'infrastructure pour la mobilité routière des personnes et des marchandises.</a:t>
            </a:r>
          </a:p>
          <a:p>
            <a:pPr marL="171450" indent="-171450" algn="just">
              <a:spcAft>
                <a:spcPts val="600"/>
              </a:spcAft>
              <a:buFont typeface="Arial"/>
              <a:buChar char="•"/>
              <a:defRPr/>
            </a:pPr>
            <a:r>
              <a:rPr lang="fr-FR" sz="1300" dirty="0">
                <a:solidFill>
                  <a:srgbClr val="000000"/>
                </a:solidFill>
              </a:rPr>
              <a:t>Meilleure acceptation par les utilisateurs des véhicules à émission zéro, meilleure qualité de l'air, économie plus circulaire et réduction des impacts environnementaux.</a:t>
            </a:r>
          </a:p>
          <a:p>
            <a:pPr marL="171450" indent="-171450" algn="just">
              <a:spcAft>
                <a:spcPts val="600"/>
              </a:spcAft>
              <a:buFont typeface="Arial"/>
              <a:buChar char="•"/>
              <a:defRPr/>
            </a:pPr>
            <a:r>
              <a:rPr lang="fr-FR" sz="1300" dirty="0">
                <a:solidFill>
                  <a:srgbClr val="000000"/>
                </a:solidFill>
              </a:rPr>
              <a:t>Soutien au leadership de l'UE sur les marchés mondiaux du transport.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Tree>
    <p:extLst>
      <p:ext uri="{BB962C8B-B14F-4D97-AF65-F5344CB8AC3E}">
        <p14:creationId xmlns:p14="http://schemas.microsoft.com/office/powerpoint/2010/main" val="404016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HORIZON-CL5-2024-D5-01-01: </a:t>
            </a:r>
            <a:r>
              <a:rPr lang="en-US" sz="1400" b="1" dirty="0">
                <a:solidFill>
                  <a:schemeClr val="tx1"/>
                </a:solidFill>
              </a:rPr>
              <a:t>Smart, low-cost pervasive stationary slow charging and bi-directional solutions synergic with the grid for EV mass deployment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160"/>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Système innovant, interopérable, efficace, de faible puissance, intelligent et bidirectionnel de recharge dans les rues, éliminant les obstacles à l'acceptation des utilisateurs de VE dans les zones densément peuplées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Solutions innovantes visuellement et physiquement non intrusives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Méthodologie analytique garantissant une planification efficace du déploiement et de l'intégration de masse de l'infrastructure publique de recharge des véhicules électriques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Garantir une couverture exhaustive des points de recharge publics intelligents, à haut rendement, à faible puissance et à faible coût, en tenant compte notamment de l'infrastructure et de la capacité du réseau</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Tenir compte des besoins des utilisateurs dans différents contextes socioculturels en intégrant leurs habitudes quotidiennes dans la conception et le développement d'infrastructures conviviales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Utiliser des modèles statistiques de stationnement, de trafic, de configuration du réseau et de flux d'énergie pour prévoir et soutenir la planification de l'alimentation électrique à plus grande échelle</a:t>
            </a:r>
          </a:p>
          <a:p>
            <a:pPr marL="285750" marR="0" lvl="0" indent="-285750" algn="l" defTabSz="914400" rtl="0" eaLnBrk="1" fontAlgn="auto" latinLnBrk="0" hangingPunct="1">
              <a:lnSpc>
                <a:spcPct val="100000"/>
              </a:lnSpc>
              <a:spcBef>
                <a:spcPts val="0"/>
              </a:spcBef>
              <a:spcAft>
                <a:spcPts val="500"/>
              </a:spcAft>
              <a:buClrTx/>
              <a:buSzTx/>
              <a:buFont typeface="Arial"/>
              <a:buChar char="•"/>
              <a:tabLst/>
              <a:defRPr/>
            </a:pPr>
            <a:endParaRPr kumimoji="0" lang="fr-FR" sz="1100" b="0" i="0" u="none" strike="noStrike" kern="1200" cap="none" spc="0" normalizeH="0" baseline="0" noProof="0" dirty="0">
              <a:ln>
                <a:noFill/>
              </a:ln>
              <a:solidFill>
                <a:srgbClr val="000091"/>
              </a:solidFill>
              <a:effectLst/>
              <a:uLnTx/>
              <a:uFillTx/>
              <a:latin typeface="Arial"/>
              <a:ea typeface="+mn-ea"/>
              <a:cs typeface="+mn-cs"/>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7-8)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7-8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Financement 60 à 100</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101878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HORIZON-CL5-2024-D5-01-02: </a:t>
            </a:r>
            <a:r>
              <a:rPr lang="en-US" sz="1400" b="1" dirty="0">
                <a:solidFill>
                  <a:schemeClr val="tx1"/>
                </a:solidFill>
              </a:rPr>
              <a:t>Integration and testing of next generation </a:t>
            </a:r>
            <a:r>
              <a:rPr lang="en-US" sz="1400" b="1">
                <a:solidFill>
                  <a:schemeClr val="tx1"/>
                </a:solidFill>
              </a:rPr>
              <a:t>post </a:t>
            </a:r>
            <a:r>
              <a:rPr lang="en-US" sz="1400" b="1" smtClean="0">
                <a:solidFill>
                  <a:schemeClr val="tx1"/>
                </a:solidFill>
              </a:rPr>
              <a:t>800V </a:t>
            </a:r>
            <a:r>
              <a:rPr lang="en-US" sz="1400" b="1" dirty="0">
                <a:solidFill>
                  <a:schemeClr val="tx1"/>
                </a:solidFill>
              </a:rPr>
              <a:t>electric powertrains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87479"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Véhicules électriques à charge très rapide et ultra-efficaces destinés à un large marché de masse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R</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éduction </a:t>
            </a:r>
            <a:r>
              <a:rPr kumimoji="0" lang="fr-FR" sz="1100" b="0" i="0" u="none" strike="noStrike" kern="1200" cap="none" spc="0" normalizeH="0" baseline="0" noProof="0" dirty="0">
                <a:ln>
                  <a:noFill/>
                </a:ln>
                <a:solidFill>
                  <a:srgbClr val="000000"/>
                </a:solidFill>
                <a:effectLst/>
                <a:uLnTx/>
                <a:uFillTx/>
                <a:latin typeface="Arial"/>
                <a:ea typeface="+mn-ea"/>
                <a:cs typeface="+mn-cs"/>
              </a:rPr>
              <a:t>du coût d'au moins 20 % des modules électroniques de puissance et des onduleurs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Chargement rapide d'un démonstrateur de véhicule du segment C de 20 à 80 % en 10 minutes avec les chargeurs de 350 kW actuellement disponibles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 20% de l'autonomie réelle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rogrès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significatifs en matière d'efficacité avec une réduction des pertes de 25 %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Évaluer les impacts positifs et négatifs des niveaux de tension supérieurs à 800V au niveau du véhicule et du groupe motopropulseur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intégrer de nouveaux composants d’électroniques de puissance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miniaturisés </a:t>
            </a:r>
            <a:r>
              <a:rPr kumimoji="0" lang="fr-FR" sz="1100" b="0" i="0" u="none" strike="noStrike" kern="1200" cap="none" spc="0" normalizeH="0" baseline="0" noProof="0" dirty="0">
                <a:ln>
                  <a:noFill/>
                </a:ln>
                <a:solidFill>
                  <a:srgbClr val="000000"/>
                </a:solidFill>
                <a:effectLst/>
                <a:uLnTx/>
                <a:uFillTx/>
                <a:latin typeface="Arial"/>
                <a:ea typeface="+mn-ea"/>
                <a:cs typeface="+mn-cs"/>
              </a:rPr>
              <a:t>et modulaires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des topologies adaptées aux semi-conducteurs à large bande interdite et aux nouveaux matériaux, conduisant à une densité de puissance plus élevée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plates-formes de groupes motopropulseurs modulaires, dans le but de se rapprocher d'une intégration mécanique, électrique ou thermique complète des trois principaux systèmes (moteur électrique, systèmes d'électronique de puissance et bloc-batterie)</a:t>
            </a:r>
            <a:endParaRPr kumimoji="0" lang="fr-FR" sz="1100" b="0" i="0" u="none" strike="noStrike" kern="1200" cap="none" spc="0" normalizeH="0" baseline="0" noProof="0" dirty="0">
              <a:ln>
                <a:noFill/>
              </a:ln>
              <a:solidFill>
                <a:srgbClr val="000091"/>
              </a:solidFill>
              <a:effectLst/>
              <a:uLnTx/>
              <a:uFillTx/>
              <a:latin typeface="Arial"/>
              <a:ea typeface="+mn-ea"/>
              <a:cs typeface="+mn-cs"/>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22</a:t>
            </a:fld>
            <a:endParaRPr lang="fr-FR" dirty="0"/>
          </a:p>
        </p:txBody>
      </p:sp>
    </p:spTree>
    <p:extLst>
      <p:ext uri="{BB962C8B-B14F-4D97-AF65-F5344CB8AC3E}">
        <p14:creationId xmlns:p14="http://schemas.microsoft.com/office/powerpoint/2010/main" val="6302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HORIZON-CL5-2024-D5-01-03: </a:t>
            </a:r>
            <a:r>
              <a:rPr lang="en-US" sz="1400" b="1" dirty="0">
                <a:solidFill>
                  <a:schemeClr val="tx1"/>
                </a:solidFill>
              </a:rPr>
              <a:t>Advanced battery system integration for next generation vehicles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87479"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Approches innovantes d'intégration des batteries dans la structure des véhicules, axées sur les cellules solides de génération 4</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Amélioration des capacités de charge rapide jusqu'à au moins 3C, et même au-delà pour les cellules à haute énergie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 la densité massique d'énergie du pack intégré d'au moins 25 %, et de la densité d'énergie volumique de 70 %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du coût du système de batteries compte tenu des fonctionnalités de la structure du véhicule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et intégrer le pack batterie dans le véhicule en tenant compte des compromis entre la densité d'énergie, la gestion thermique, la sécurité, le coût de production, la seconde vie, les processus de démontage et de recyclage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systèmes de gestion thermique intelligents pour le chauffage et le refroidissement, pour optimiser l'ensemble du système de batteries en tenant également compte du confort des passagers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 nouveaux concepts de systèmes de refroidissement exploitant les contraintes thermiques réduites des cellules de génération 4</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Assurer la communication depuis le système de gestion de la batterie des informations essentielles à des recharges efficaces et sûres (état de charge, état de santé, tension, température)</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23</a:t>
            </a:fld>
            <a:endParaRPr lang="fr-FR" dirty="0"/>
          </a:p>
        </p:txBody>
      </p:sp>
    </p:spTree>
    <p:extLst>
      <p:ext uri="{BB962C8B-B14F-4D97-AF65-F5344CB8AC3E}">
        <p14:creationId xmlns:p14="http://schemas.microsoft.com/office/powerpoint/2010/main" val="348001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HORIZON-CL5-2024-D5-01-04: </a:t>
            </a:r>
            <a:r>
              <a:rPr lang="en-US" sz="1400" b="1" dirty="0">
                <a:solidFill>
                  <a:schemeClr val="tx1"/>
                </a:solidFill>
              </a:rPr>
              <a:t>Integrated flexible multipoint megawatt charging systems for electric truck mass deployment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98350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Amélioration de la conception, de l'architecture et des modèles de systèmes de recharge mégawatts, multipoints et interopérables pour le déploiement futur massif des poids lourds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Outils permettant d'identifier les besoins énergétiques et les profils de charge des véhicules électriques qui devraient se charger sur ces systèmes de charge mégawatts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eilleure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modélisation des emplacements géographiques optimaux pour les stations de recharge à grande échelle pour différents types de véhicules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Outils et services pour la planification, l'exploitation, la disponibilité et la fiabilité de l'ensemble des stations de recharge multipoints du point de vue des utilisateurs, des opérateurs de réseaux et des fournisseurs d'énergie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d’un concept de station de recharge avec au moins quatre points de recharge flexibles de 1MW, chacun de ces points étant également capable de recharger au moins quatre véhicules plus légers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Identifier les localisations optimales des stations de recharge en tenant compte des demandes typiques le long des principaux corridors RTE-T, ainsi que des possibilités d'équilibrage de l'alimentation électrique, des emplacements des terminaux logistiques et des relais routiers, des dépôts de véhicules (camions, bus, engins de construction, véhicules légers)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7-8.5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24</a:t>
            </a:fld>
            <a:endParaRPr lang="fr-FR" dirty="0"/>
          </a:p>
        </p:txBody>
      </p:sp>
    </p:spTree>
    <p:extLst>
      <p:ext uri="{BB962C8B-B14F-4D97-AF65-F5344CB8AC3E}">
        <p14:creationId xmlns:p14="http://schemas.microsoft.com/office/powerpoint/2010/main" val="798228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HORIZON-CL5-2024-D5-01-05: </a:t>
            </a:r>
            <a:r>
              <a:rPr lang="en-US" sz="1400" b="1" dirty="0">
                <a:solidFill>
                  <a:schemeClr val="tx1"/>
                </a:solidFill>
              </a:rPr>
              <a:t>Advanced digital development tools to accelerate the development of software defined vehicles that enable zero-emission mobility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O</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utils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numériques permettant de réduire la consommation d'énergie jusqu'à 20 %, en déployant des fonctions d'économie d'énergie pilotées par logiciel qui deviennent disponibles pendant toute la durée de vie des véhicules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I</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nnovation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plus rapide en optimisant l'utilisation des données (techniques, opérationnelles, d'infrastructure, etc.) de manière efficace et efficiente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olutions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permettant une prise de décision "virtuelle" fiable basée sur des jumeaux numériques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Méthodes et outils pour la modélisation et la simulation fiables de systèmes complets de véhicules, y compris leur environnement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et valider des outils numériques robustes pour développer efficacement des véhicules électriques complexes de plus en plus définis par logiciel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Mettre au point des méthodes avancées pour le développement de véhicules électriques définis par logiciel et fiables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Promouvoir l'utilisation et l'adaptation d'outils de conception intégrés dans les processus de développement pour l'homologation virtuelle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concepts permettant le retour d'information et l'utilisation de tous les types de données dans le développement produit des fonctions véhicule définies par logiciel, incluant la mise à jour automatique des outils et modèles numériques appliqués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4-5)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25</a:t>
            </a:fld>
            <a:endParaRPr lang="fr-FR" dirty="0"/>
          </a:p>
        </p:txBody>
      </p:sp>
    </p:spTree>
    <p:extLst>
      <p:ext uri="{BB962C8B-B14F-4D97-AF65-F5344CB8AC3E}">
        <p14:creationId xmlns:p14="http://schemas.microsoft.com/office/powerpoint/2010/main" val="2160853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HORIZON-CL5-2024-D5-01-06: </a:t>
            </a:r>
            <a:r>
              <a:rPr lang="en-US" sz="1400" b="1" dirty="0">
                <a:solidFill>
                  <a:schemeClr val="tx1"/>
                </a:solidFill>
              </a:rPr>
              <a:t>New designs, shapes, functionalities of Light Commercial Vehicles </a:t>
            </a:r>
            <a:r>
              <a:rPr lang="en-GB" sz="1400" b="1" dirty="0">
                <a:solidFill>
                  <a:schemeClr val="tx1"/>
                </a:solidFill>
              </a:rPr>
              <a:t>(2ZERO Partnership)</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Nouveaux concepts innovants de véhicules utilitaires légers électriques à batterie, efficaces et axés sur les missions, afin de répondre aux nouvelles exigences des processus logistiques à zéro émission dans les villes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O</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pérations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à zéro émission en conditions urbaines réelles, incluant le rechargement et les synergies avec les véhicules lourds à zéro émission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pécifications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véhicule, d’infrastructure et de système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basées </a:t>
            </a:r>
            <a:r>
              <a:rPr kumimoji="0" lang="fr-FR" sz="1100" b="0" i="0" u="none" strike="noStrike" kern="1200" cap="none" spc="0" normalizeH="0" baseline="0" noProof="0" dirty="0">
                <a:ln>
                  <a:noFill/>
                </a:ln>
                <a:solidFill>
                  <a:srgbClr val="000000"/>
                </a:solidFill>
                <a:effectLst/>
                <a:uLnTx/>
                <a:uFillTx/>
                <a:latin typeface="Arial"/>
                <a:ea typeface="+mn-ea"/>
                <a:cs typeface="+mn-cs"/>
              </a:rPr>
              <a:t>sur les besoins des utilisateurs et sur les missions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Impliquer les utilisateurs des véhicules pour définir les exigences, les attentes et les développements potentiels qui peuvent influencer la demande future de ces véhicules, et tenir compte de l'intégration des véhicules dans les infrastructures de recharge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démontrer de nouvelles conceptions, formes et fonctionnalités de véhicules utilitaires légers pour répondre aux besoins actuels et futurs de livraison commerciale de marchandises (incluant les aspects sécurité)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Établir des synergies et des liens avec les nouveaux concepts logistiques développés dans le cadre de projets de R&amp;I axés sur les opérations logistiques et les concepts innovants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Cibler des véhicules et des concepts opérationnels susceptibles d'avoir l'impact environnemental le plus important</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7-8)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10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routier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26</a:t>
            </a:fld>
            <a:endParaRPr lang="fr-FR" dirty="0"/>
          </a:p>
        </p:txBody>
      </p:sp>
    </p:spTree>
    <p:extLst>
      <p:ext uri="{BB962C8B-B14F-4D97-AF65-F5344CB8AC3E}">
        <p14:creationId xmlns:p14="http://schemas.microsoft.com/office/powerpoint/2010/main" val="140129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2 » : Les objectifs</a:t>
            </a:r>
          </a:p>
          <a:p>
            <a:pPr algn="r">
              <a:defRPr/>
            </a:pPr>
            <a:r>
              <a:rPr lang="en-US" sz="1200" b="1" dirty="0"/>
              <a:t>Aviation</a:t>
            </a:r>
            <a:endParaRPr lang="fr-FR" b="1" dirty="0"/>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Aviation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Développement de technologies de rupture à faible TRL ayant le potentiel de conduire à une réduction de </a:t>
            </a:r>
            <a:r>
              <a:rPr lang="fr-FR" sz="1300" dirty="0" smtClean="0">
                <a:solidFill>
                  <a:srgbClr val="000000"/>
                </a:solidFill>
              </a:rPr>
              <a:t>30% </a:t>
            </a:r>
            <a:r>
              <a:rPr lang="fr-FR" sz="1300" dirty="0">
                <a:solidFill>
                  <a:srgbClr val="000000"/>
                </a:solidFill>
              </a:rPr>
              <a:t>de la consommation de carburant et des émissions de CO2, d'ici à 2035.</a:t>
            </a:r>
          </a:p>
          <a:p>
            <a:pPr marL="171450" indent="-171450" algn="just">
              <a:spcAft>
                <a:spcPts val="600"/>
              </a:spcAft>
              <a:buFont typeface="Arial"/>
              <a:buChar char="•"/>
              <a:defRPr/>
            </a:pPr>
            <a:r>
              <a:rPr lang="fr-FR" sz="1300" dirty="0">
                <a:solidFill>
                  <a:srgbClr val="000000"/>
                </a:solidFill>
              </a:rPr>
              <a:t>Développement de technologies de rupture à faible TRL susceptibles d'entrer en service entre 2035 et 2050, basées sur de nouveaux vecteurs énergétiques, des architectures hybrides-électriques, la prochaine génération de moteurs et de systèmes à très haut rendement.</a:t>
            </a:r>
          </a:p>
          <a:p>
            <a:pPr marL="171450" indent="-171450" algn="just">
              <a:spcAft>
                <a:spcPts val="600"/>
              </a:spcAft>
              <a:buFont typeface="Arial"/>
              <a:buChar char="•"/>
              <a:defRPr/>
            </a:pPr>
            <a:r>
              <a:rPr lang="fr-FR" sz="1300" dirty="0">
                <a:solidFill>
                  <a:srgbClr val="000000"/>
                </a:solidFill>
              </a:rPr>
              <a:t>Nouvelles technologies permettant de réduire considérablement la pollution atmosphérique locale et le bruit.</a:t>
            </a:r>
          </a:p>
          <a:p>
            <a:pPr marL="171450" indent="-171450" algn="just">
              <a:spcAft>
                <a:spcPts val="600"/>
              </a:spcAft>
              <a:buFont typeface="Arial"/>
              <a:buChar char="•"/>
              <a:defRPr/>
            </a:pPr>
            <a:r>
              <a:rPr lang="fr-FR" sz="1300" dirty="0">
                <a:solidFill>
                  <a:srgbClr val="000000"/>
                </a:solidFill>
              </a:rPr>
              <a:t>Meilleure compréhension et analyse des options d'atténuation des incidences de l'aviation sur le climat hors CO2.</a:t>
            </a:r>
          </a:p>
          <a:p>
            <a:pPr marL="171450" indent="-171450" algn="just">
              <a:spcAft>
                <a:spcPts val="600"/>
              </a:spcAft>
              <a:buFont typeface="Arial"/>
              <a:buChar char="•"/>
              <a:defRPr/>
            </a:pPr>
            <a:r>
              <a:rPr lang="fr-FR" sz="1300" dirty="0">
                <a:solidFill>
                  <a:srgbClr val="000000"/>
                </a:solidFill>
              </a:rPr>
              <a:t>Accélération de l'adoption de carburants durables dans l'aviation.</a:t>
            </a:r>
          </a:p>
          <a:p>
            <a:pPr marL="171450" indent="-171450" algn="just">
              <a:spcAft>
                <a:spcPts val="600"/>
              </a:spcAft>
              <a:buFont typeface="Arial"/>
              <a:buChar char="•"/>
              <a:defRPr/>
            </a:pPr>
            <a:r>
              <a:rPr lang="fr-FR" sz="1300" dirty="0">
                <a:solidFill>
                  <a:srgbClr val="000000"/>
                </a:solidFill>
              </a:rPr>
              <a:t>Maintien de la compétitivité mondiale et du leadership de l'écosystème aéronautique européen. </a:t>
            </a:r>
          </a:p>
          <a:p>
            <a:pPr marL="171450" indent="-171450" algn="just">
              <a:spcAft>
                <a:spcPts val="600"/>
              </a:spcAft>
              <a:buFont typeface="Arial"/>
              <a:buChar char="•"/>
              <a:defRPr/>
            </a:pPr>
            <a:r>
              <a:rPr lang="fr-FR" sz="1300" dirty="0">
                <a:solidFill>
                  <a:srgbClr val="000000"/>
                </a:solidFill>
              </a:rPr>
              <a:t>Développement du cadre de planification et d'évaluation de l'UE, afin d'établir des priorités cohérentes en matière de R&amp;I et de développer des technologies en temps utile.</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27</a:t>
            </a:fld>
            <a:endParaRPr lang="fr-FR" dirty="0"/>
          </a:p>
        </p:txBody>
      </p:sp>
    </p:spTree>
    <p:extLst>
      <p:ext uri="{BB962C8B-B14F-4D97-AF65-F5344CB8AC3E}">
        <p14:creationId xmlns:p14="http://schemas.microsoft.com/office/powerpoint/2010/main" val="284137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599388"/>
          </a:xfrm>
        </p:spPr>
        <p:txBody>
          <a:bodyPr/>
          <a:lstStyle/>
          <a:p>
            <a:pPr>
              <a:defRPr/>
            </a:pPr>
            <a:r>
              <a:rPr lang="en-GB" sz="1400" b="1" dirty="0">
                <a:solidFill>
                  <a:schemeClr val="tx1"/>
                </a:solidFill>
              </a:rPr>
              <a:t>HORIZON-CL5-2024-D5-01-07: </a:t>
            </a:r>
            <a:r>
              <a:rPr lang="it-IT" sz="1400" b="1" dirty="0">
                <a:solidFill>
                  <a:schemeClr val="tx1"/>
                </a:solidFill>
              </a:rPr>
              <a:t>Accelerating climate neutral aviation, minimising non-CO2 emissions</a:t>
            </a:r>
            <a:endParaRPr lang="fr-FR" sz="1400" b="1" dirty="0">
              <a:solidFill>
                <a:schemeClr val="tx1"/>
              </a:solidFill>
            </a:endParaRPr>
          </a:p>
          <a:p>
            <a:pPr>
              <a:defRPr/>
            </a:pP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pprofondissement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connaissances scientifiques sur l'impact des aérosols sur les nuages ainsi que sur la contribution au changement climatique des émissions de NOx de l'aviation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nalyse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recommandations politiques issues de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l’EASA</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nalyse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détaillée de la relation optimale entre les coûts et le climat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aractérisation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émissions de gaz et de particules du moteur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E</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ssais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en vol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démonstration</a:t>
            </a:r>
            <a:r>
              <a:rPr kumimoji="0" lang="fr-FR" sz="1100" b="0" i="0" u="none" strike="noStrike" kern="1200" cap="none" spc="0" normalizeH="0" noProof="0" dirty="0" smtClean="0">
                <a:ln>
                  <a:noFill/>
                </a:ln>
                <a:solidFill>
                  <a:srgbClr val="000000"/>
                </a:solidFill>
                <a:effectLst/>
                <a:uLnTx/>
                <a:uFillTx/>
                <a:latin typeface="Arial"/>
                <a:ea typeface="+mn-ea"/>
                <a:cs typeface="+mn-cs"/>
              </a:rPr>
              <a:t> d</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es </a:t>
            </a:r>
            <a:r>
              <a:rPr kumimoji="0" lang="fr-FR" sz="1100" b="0" i="0" u="none" strike="noStrike" kern="1200" cap="none" spc="0" normalizeH="0" baseline="0" noProof="0" dirty="0">
                <a:ln>
                  <a:noFill/>
                </a:ln>
                <a:solidFill>
                  <a:srgbClr val="000000"/>
                </a:solidFill>
                <a:effectLst/>
                <a:uLnTx/>
                <a:uFillTx/>
                <a:latin typeface="Arial"/>
                <a:ea typeface="+mn-ea"/>
                <a:cs typeface="+mn-cs"/>
              </a:rPr>
              <a:t>avantages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des </a:t>
            </a:r>
            <a:r>
              <a:rPr kumimoji="0" lang="fr-FR" sz="1100" b="0" i="0" u="none" strike="noStrike" kern="1200" cap="none" spc="0" normalizeH="0" baseline="0" noProof="0" dirty="0">
                <a:ln>
                  <a:noFill/>
                </a:ln>
                <a:solidFill>
                  <a:srgbClr val="000000"/>
                </a:solidFill>
                <a:effectLst/>
                <a:uLnTx/>
                <a:uFillTx/>
                <a:latin typeface="Arial"/>
                <a:ea typeface="+mn-ea"/>
                <a:cs typeface="+mn-cs"/>
              </a:rPr>
              <a:t>compromis en matière de consommation de carburant de l'évitement des régions sensibles au climat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Améliorer les connaissances concernant les émissions hors CO2 (locales, dépendantes des phénomènes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atmosphériques)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Évaluer les impacts de ces émissions hors CO2, et leur équilibre avec les réductions d’émissions de CO2</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Fournir des lignes directrices claires sur l’impact des routes alternatives évitant les régions sensibles au climat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Intégrer des actions en synergie avec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l’EASA </a:t>
            </a:r>
            <a:r>
              <a:rPr kumimoji="0" lang="fr-FR" sz="1100" b="0" i="0" u="none" strike="noStrike" kern="1200" cap="none" spc="0" normalizeH="0" baseline="0" noProof="0" dirty="0">
                <a:ln>
                  <a:noFill/>
                </a:ln>
                <a:solidFill>
                  <a:srgbClr val="000000"/>
                </a:solidFill>
                <a:effectLst/>
                <a:uLnTx/>
                <a:uFillTx/>
                <a:latin typeface="Arial"/>
                <a:ea typeface="+mn-ea"/>
                <a:cs typeface="+mn-cs"/>
              </a:rPr>
              <a:t>et avec SESAR III</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28</a:t>
            </a:fld>
            <a:endParaRPr lang="fr-FR" dirty="0"/>
          </a:p>
        </p:txBody>
      </p:sp>
    </p:spTree>
    <p:extLst>
      <p:ext uri="{BB962C8B-B14F-4D97-AF65-F5344CB8AC3E}">
        <p14:creationId xmlns:p14="http://schemas.microsoft.com/office/powerpoint/2010/main" val="89210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59999" y="1015200"/>
            <a:ext cx="6151353" cy="599388"/>
          </a:xfrm>
        </p:spPr>
        <p:txBody>
          <a:bodyPr/>
          <a:lstStyle/>
          <a:p>
            <a:pPr>
              <a:defRPr/>
            </a:pPr>
            <a:r>
              <a:rPr lang="en-GB" sz="1400" b="1" dirty="0">
                <a:solidFill>
                  <a:schemeClr val="tx1"/>
                </a:solidFill>
              </a:rPr>
              <a:t>HORIZON-CL5-2024-D5-01-08: </a:t>
            </a:r>
            <a:r>
              <a:rPr lang="en-US" sz="1400" b="1" dirty="0">
                <a:solidFill>
                  <a:schemeClr val="tx1"/>
                </a:solidFill>
              </a:rPr>
              <a:t>Competitiveness and digital transformation in aviation – advancing further composite aerostructures</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Technologies composites avancées, et fabrication additive associée pour les aérostructures et la propulsion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Technologies de rupture dans l'intégration couplée aérostructures-systèmes-propulsion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Maintenance et réparation à coût compétitif des aérostructures composites, incluant la surveillance de l'état des structures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Progrès dans les infrastructures de recherche physiques et numériques, concernant les aérostructures pour toutes les configurations d'aéronefs, et en synergies avec les trois axes importants de Clean Aviation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matériaux composites avancés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technologies de production durables, compétitives, et qui contribueront à la transformation numérique du secteur aéronautique européen</a:t>
            </a:r>
          </a:p>
          <a:p>
            <a:pPr marL="171450" lvl="0" indent="-171450">
              <a:spcAft>
                <a:spcPts val="0"/>
              </a:spcAft>
              <a:buFont typeface="Arial"/>
              <a:buChar char="•"/>
              <a:defRPr/>
            </a:pPr>
            <a:r>
              <a:rPr lang="fr-FR" sz="1100" dirty="0">
                <a:solidFill>
                  <a:srgbClr val="000000"/>
                </a:solidFill>
              </a:rPr>
              <a:t>Développer des </a:t>
            </a:r>
            <a:r>
              <a:rPr kumimoji="0" lang="fr-FR" sz="1100" b="0" i="0" u="none" strike="noStrike" kern="1200" cap="none" spc="0" normalizeH="0" baseline="0" noProof="0" dirty="0">
                <a:ln>
                  <a:noFill/>
                </a:ln>
                <a:solidFill>
                  <a:srgbClr val="000000"/>
                </a:solidFill>
                <a:effectLst/>
                <a:uLnTx/>
                <a:uFillTx/>
                <a:latin typeface="Arial"/>
                <a:ea typeface="+mn-ea"/>
                <a:cs typeface="+mn-cs"/>
              </a:rPr>
              <a:t>innovations composites multifonctionnelles et multi-matériaux vers une intégration plus étroite entre les aérostructures, les systèmes et la propulsion</a:t>
            </a: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5</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a:ln>
                  <a:noFill/>
                </a:ln>
                <a:effectLst/>
                <a:uLnTx/>
                <a:uFillTx/>
                <a:latin typeface="Arial"/>
                <a:ea typeface="+mn-ea"/>
                <a:cs typeface="+mn-cs"/>
              </a:rPr>
              <a:t>3-5 M</a:t>
            </a:r>
            <a:r>
              <a:rPr kumimoji="0" lang="fr-FR" sz="1200" b="0" i="1" u="none" strike="noStrike" kern="1200" cap="none" spc="0" normalizeH="0" baseline="0" noProof="0" dirty="0" smtClean="0">
                <a:ln>
                  <a:noFill/>
                </a:ln>
                <a:effectLst/>
                <a:uLnTx/>
                <a:uFillTx/>
                <a:latin typeface="Arial"/>
                <a:ea typeface="+mn-ea"/>
                <a:cs typeface="+mn-cs"/>
              </a:rPr>
              <a:t>€</a:t>
            </a:r>
            <a:endParaRPr kumimoji="0"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29</a:t>
            </a:fld>
            <a:endParaRPr lang="fr-FR" dirty="0"/>
          </a:p>
        </p:txBody>
      </p:sp>
    </p:spTree>
    <p:extLst>
      <p:ext uri="{BB962C8B-B14F-4D97-AF65-F5344CB8AC3E}">
        <p14:creationId xmlns:p14="http://schemas.microsoft.com/office/powerpoint/2010/main" val="44485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2024 « Transports » du </a:t>
            </a:r>
            <a:r>
              <a:rPr lang="fr-FR" sz="2400" b="0" dirty="0">
                <a:hlinkClick r:id="rId5" action="ppaction://hlinksldjump"/>
              </a:rPr>
              <a:t>Cluster 5</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84208" cy="599388"/>
          </a:xfrm>
        </p:spPr>
        <p:txBody>
          <a:bodyPr/>
          <a:lstStyle/>
          <a:p>
            <a:pPr>
              <a:defRPr/>
            </a:pPr>
            <a:r>
              <a:rPr lang="en-GB" sz="1400" b="1" dirty="0">
                <a:solidFill>
                  <a:schemeClr val="tx1"/>
                </a:solidFill>
              </a:rPr>
              <a:t>HORIZON-CL5-2024-D5-01-09: </a:t>
            </a:r>
            <a:r>
              <a:rPr lang="en-US" sz="1400" b="1" dirty="0">
                <a:solidFill>
                  <a:schemeClr val="tx1"/>
                </a:solidFill>
              </a:rPr>
              <a:t>Impact monitoring of EU Aviation R&amp;I</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B</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oîte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à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outils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incluant les évaluations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d'impact préliminaires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qui sera le choix de référence pour la définition et l'évaluation des options politiques en matière d'environnement, de climat et de compétitivité des futures mesures européennes de R&amp;I et de réglementation dans le domaine de l'aviation</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qui aidera les États membres de l'UE/pays associés, la Commission européenne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l‘EASA </a:t>
            </a:r>
            <a:r>
              <a:rPr kumimoji="0" lang="fr-FR" sz="1100" b="0" i="0" u="none" strike="noStrike" kern="1200" cap="none" spc="0" normalizeH="0" baseline="0" noProof="0" dirty="0">
                <a:ln>
                  <a:noFill/>
                </a:ln>
                <a:solidFill>
                  <a:srgbClr val="000000"/>
                </a:solidFill>
                <a:effectLst/>
                <a:uLnTx/>
                <a:uFillTx/>
                <a:latin typeface="Arial"/>
                <a:ea typeface="+mn-ea"/>
                <a:cs typeface="+mn-cs"/>
              </a:rPr>
              <a:t>dans les groupes de travail de l'OACI et d'autres agences de réglementation internationales</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qui permettra de réaliser des études de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compromis,</a:t>
            </a:r>
            <a:r>
              <a:rPr kumimoji="0" lang="fr-FR" sz="1100" b="0" i="0" u="none" strike="noStrike" kern="1200" cap="none" spc="0" normalizeH="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d'examiner </a:t>
            </a:r>
            <a:r>
              <a:rPr kumimoji="0" lang="fr-FR" sz="1100" b="0" i="0" u="none" strike="noStrike" kern="1200" cap="none" spc="0" normalizeH="0" baseline="0" noProof="0" dirty="0">
                <a:ln>
                  <a:noFill/>
                </a:ln>
                <a:solidFill>
                  <a:srgbClr val="000000"/>
                </a:solidFill>
                <a:effectLst/>
                <a:uLnTx/>
                <a:uFillTx/>
                <a:latin typeface="Arial"/>
                <a:ea typeface="+mn-ea"/>
                <a:cs typeface="+mn-cs"/>
              </a:rPr>
              <a:t>les options stratégiques les plus rentables en fonction du temps (jusqu'en 2070) et de permettre aux décideurs politiques, à l'industrie et aux scientifiques de prendre des décisions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boite à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outils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en intégrant des modèles méthodologiques, fondés sur des données scientifiques, validés et traçables</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en accordant une attention particulière aux émissions hors CO2 et aux régions sensibles au climat</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en intégrant les boîtes à outils existantes développées dans les précédents programmes-cadres de R&amp;I de l'UE</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3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sz="1800" b="0" i="0" u="none" strike="noStrike" kern="1200" cap="none" spc="0" normalizeH="0" baseline="0" noProof="0" dirty="0">
              <a:ln>
                <a:noFill/>
              </a:ln>
              <a:solidFill>
                <a:srgbClr val="EC130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30</a:t>
            </a:fld>
            <a:endParaRPr lang="fr-FR" dirty="0"/>
          </a:p>
        </p:txBody>
      </p:sp>
    </p:spTree>
    <p:extLst>
      <p:ext uri="{BB962C8B-B14F-4D97-AF65-F5344CB8AC3E}">
        <p14:creationId xmlns:p14="http://schemas.microsoft.com/office/powerpoint/2010/main" val="111339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84208" cy="599388"/>
          </a:xfrm>
        </p:spPr>
        <p:txBody>
          <a:bodyPr/>
          <a:lstStyle/>
          <a:p>
            <a:pPr>
              <a:defRPr/>
            </a:pPr>
            <a:r>
              <a:rPr lang="en-GB" sz="1400" b="1" dirty="0">
                <a:solidFill>
                  <a:schemeClr val="tx1"/>
                </a:solidFill>
              </a:rPr>
              <a:t>HORIZON-CL5-2024-D5-01-10: </a:t>
            </a:r>
            <a:r>
              <a:rPr lang="en-US" sz="1400" b="1" dirty="0">
                <a:solidFill>
                  <a:schemeClr val="tx1"/>
                </a:solidFill>
              </a:rPr>
              <a:t>Towards a flying testbed for European leadership in aviation</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Aéronef expérimental qui testera, validera et accélérera des technologies radicalement nouvelles et des configurations d'aéronefs qui vont bien au-delà de l'état de l'art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E</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tudes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faisabilité du concept d'aéronef ciblé, pour une revue préliminaire de la conception, en utilisant des techniques de simulation et de modélisation avancées éprouvées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F</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euilles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route techniques détaillées qui montrent la voie vers ce banc d'essai volant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lan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préliminaire de mise en œuvre et d'exécution pour le concept d'aéronef visé, incluant un modèle commercial et opérationnel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Créer un banc d’essai permettant d’accélérer la double transition et renforcer la compétitivité européenne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un aéronef d’essai pour lever les risques et mieux comprendre les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possibles </a:t>
            </a:r>
            <a:r>
              <a:rPr kumimoji="0" lang="fr-FR" sz="1100" b="0" i="0" u="none" strike="noStrike" kern="1200" cap="none" spc="0" normalizeH="0" baseline="0" noProof="0" dirty="0">
                <a:ln>
                  <a:noFill/>
                </a:ln>
                <a:solidFill>
                  <a:srgbClr val="000000"/>
                </a:solidFill>
                <a:effectLst/>
                <a:uLnTx/>
                <a:uFillTx/>
                <a:latin typeface="Arial"/>
                <a:ea typeface="+mn-ea"/>
                <a:cs typeface="+mn-cs"/>
              </a:rPr>
              <a:t>nouvelles solutions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un concept qui concernera également les longs courriers (&gt;4000km) pour lesquels des configurations radicales doivent être explorées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4-5)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Aviation</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31</a:t>
            </a:fld>
            <a:endParaRPr lang="fr-FR" dirty="0"/>
          </a:p>
        </p:txBody>
      </p:sp>
    </p:spTree>
    <p:extLst>
      <p:ext uri="{BB962C8B-B14F-4D97-AF65-F5344CB8AC3E}">
        <p14:creationId xmlns:p14="http://schemas.microsoft.com/office/powerpoint/2010/main" val="3557074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3 » : Les objectifs</a:t>
            </a:r>
          </a:p>
          <a:p>
            <a:pPr algn="r">
              <a:defRPr/>
            </a:pPr>
            <a:r>
              <a:rPr lang="en-US" sz="1200" b="1" dirty="0"/>
              <a:t>Transport </a:t>
            </a:r>
            <a:r>
              <a:rPr lang="en-US" sz="1200" b="1" dirty="0" smtClean="0"/>
              <a:t>Maritime et fluvial</a:t>
            </a:r>
            <a:endParaRPr lang="fr-FR" b="1" dirty="0"/>
          </a:p>
        </p:txBody>
      </p:sp>
      <p:sp>
        <p:nvSpPr>
          <p:cNvPr id="7" name="Rectangle 6"/>
          <p:cNvSpPr/>
          <p:nvPr/>
        </p:nvSpPr>
        <p:spPr bwMode="auto">
          <a:xfrm>
            <a:off x="323528" y="1028219"/>
            <a:ext cx="8442808" cy="3831818"/>
          </a:xfrm>
          <a:prstGeom prst="rect">
            <a:avLst/>
          </a:prstGeom>
        </p:spPr>
        <p:txBody>
          <a:bodyPr wrap="square">
            <a:spAutoFit/>
          </a:bodyPr>
          <a:lstStyle/>
          <a:p>
            <a:pPr lvl="0" algn="just">
              <a:defRPr/>
            </a:pPr>
            <a:r>
              <a:rPr lang="fr-FR" sz="1600" b="1" dirty="0">
                <a:solidFill>
                  <a:srgbClr val="000099"/>
                </a:solidFill>
              </a:rPr>
              <a:t>3</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Transport </a:t>
            </a:r>
            <a:r>
              <a:rPr lang="fr-FR" sz="1600" b="1" dirty="0" smtClean="0">
                <a:solidFill>
                  <a:srgbClr val="000099"/>
                </a:solidFill>
              </a:rPr>
              <a:t>Maritime et fluvial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200" dirty="0">
                <a:solidFill>
                  <a:srgbClr val="000000"/>
                </a:solidFill>
              </a:rPr>
              <a:t>Déploiement accru et précoce de carburants neutres pour le climat, et électrification significative de la navigation, en particulier des liaisons de transport intra-européennes.</a:t>
            </a:r>
          </a:p>
          <a:p>
            <a:pPr marL="171450" indent="-171450" algn="just">
              <a:spcAft>
                <a:spcPts val="600"/>
              </a:spcAft>
              <a:buFont typeface="Arial"/>
              <a:buChar char="•"/>
              <a:defRPr/>
            </a:pPr>
            <a:r>
              <a:rPr lang="fr-FR" sz="1200" dirty="0">
                <a:solidFill>
                  <a:srgbClr val="000000"/>
                </a:solidFill>
              </a:rPr>
              <a:t>Augmentation de l'efficacité énergétique globale et utilisation d'énergies renouvelables pour réduire considérablement la consommation de carburant des navires. </a:t>
            </a:r>
          </a:p>
          <a:p>
            <a:pPr marL="171450" indent="-171450" algn="just">
              <a:spcAft>
                <a:spcPts val="600"/>
              </a:spcAft>
              <a:buFont typeface="Arial"/>
              <a:buChar char="•"/>
              <a:defRPr/>
            </a:pPr>
            <a:r>
              <a:rPr lang="fr-FR" sz="1200" dirty="0">
                <a:solidFill>
                  <a:srgbClr val="000000"/>
                </a:solidFill>
              </a:rPr>
              <a:t>Mise en place d’infrastructures portuaires innovantes pour parvenir à un transport maritime sans émissions.</a:t>
            </a:r>
          </a:p>
          <a:p>
            <a:pPr marL="171450" indent="-171450" algn="just">
              <a:spcAft>
                <a:spcPts val="600"/>
              </a:spcAft>
              <a:buFont typeface="Arial"/>
              <a:buChar char="•"/>
              <a:defRPr/>
            </a:pPr>
            <a:r>
              <a:rPr lang="fr-FR" sz="1200" dirty="0">
                <a:solidFill>
                  <a:srgbClr val="000000"/>
                </a:solidFill>
              </a:rPr>
              <a:t>Utilisation de bateaux de navigation intérieure propres, neutres du point de vue climatique et résilients au changement climatique avant 2030.</a:t>
            </a:r>
          </a:p>
          <a:p>
            <a:pPr marL="171450" indent="-171450" algn="just">
              <a:spcAft>
                <a:spcPts val="600"/>
              </a:spcAft>
              <a:buFont typeface="Arial"/>
              <a:buChar char="•"/>
              <a:defRPr/>
            </a:pPr>
            <a:r>
              <a:rPr lang="fr-FR" sz="1200" dirty="0">
                <a:solidFill>
                  <a:srgbClr val="000000"/>
                </a:solidFill>
              </a:rPr>
              <a:t>Forte dynamique technologique et opérationnelle pour atteindre la neutralité climatique et l'élimination de toute pollution nocive pour l'air et l'eau.</a:t>
            </a:r>
          </a:p>
          <a:p>
            <a:pPr marL="171450" indent="-171450" algn="just">
              <a:spcAft>
                <a:spcPts val="600"/>
              </a:spcAft>
              <a:buFont typeface="Arial"/>
              <a:buChar char="•"/>
              <a:defRPr/>
            </a:pPr>
            <a:r>
              <a:rPr lang="fr-FR" sz="1200" dirty="0">
                <a:solidFill>
                  <a:srgbClr val="000000"/>
                </a:solidFill>
              </a:rPr>
              <a:t>Intégration intelligente, efficace, sûre et sécurisée de la navigation maritime et intérieure dans les chaînes logistiques, facilitée par la numérisation complète, l'automatisation et une connectivité résiliente et efficace.</a:t>
            </a:r>
          </a:p>
          <a:p>
            <a:pPr marL="171450" indent="-171450" algn="just">
              <a:spcAft>
                <a:spcPts val="600"/>
              </a:spcAft>
              <a:buFont typeface="Arial"/>
              <a:buChar char="•"/>
              <a:defRPr/>
            </a:pPr>
            <a:r>
              <a:rPr lang="fr-FR" sz="1200" dirty="0">
                <a:solidFill>
                  <a:srgbClr val="000000"/>
                </a:solidFill>
              </a:rPr>
              <a:t>Navigation sûre et efficace, entièrement automatisée et connectée.</a:t>
            </a:r>
          </a:p>
          <a:p>
            <a:pPr marL="171450" indent="-171450" algn="just">
              <a:spcAft>
                <a:spcPts val="600"/>
              </a:spcAft>
              <a:buFont typeface="Arial"/>
              <a:buChar char="•"/>
              <a:defRPr/>
            </a:pPr>
            <a:r>
              <a:rPr lang="fr-FR" sz="1200" dirty="0">
                <a:solidFill>
                  <a:srgbClr val="000000"/>
                </a:solidFill>
              </a:rPr>
              <a:t>Industries nautiques européennes compétitives, soutenant l'emploi et renforçant la position sur les marchés mondiaux.</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32</a:t>
            </a:fld>
            <a:endParaRPr lang="fr-FR" dirty="0"/>
          </a:p>
        </p:txBody>
      </p:sp>
    </p:spTree>
    <p:extLst>
      <p:ext uri="{BB962C8B-B14F-4D97-AF65-F5344CB8AC3E}">
        <p14:creationId xmlns:p14="http://schemas.microsoft.com/office/powerpoint/2010/main" val="370278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84208" cy="599388"/>
          </a:xfrm>
        </p:spPr>
        <p:txBody>
          <a:bodyPr/>
          <a:lstStyle/>
          <a:p>
            <a:pPr>
              <a:defRPr/>
            </a:pPr>
            <a:r>
              <a:rPr lang="en-GB" sz="1400" b="1" dirty="0">
                <a:solidFill>
                  <a:schemeClr val="tx1"/>
                </a:solidFill>
              </a:rPr>
              <a:t>HORIZON-CL5-2024-D5-01-11: </a:t>
            </a:r>
            <a:r>
              <a:rPr lang="en-US" sz="1400" b="1" dirty="0">
                <a:solidFill>
                  <a:schemeClr val="tx1"/>
                </a:solidFill>
              </a:rPr>
              <a:t>Achieving high voltage, low weight, efficient electric powertrains for sustainable waterborne transport (ZEWT Partnership)</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des performances, de l'efficacité, de la faisabilité et de la fiabilité des installations de batteries dans les systèmes de distribution embarqués à haute tension et faciliter ainsi le déploiement plus important de la navigation électrique à batterie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Développement et validation de systèmes de surveillance de l'état des batteries en temps réel avec des algorithmes intégrés d'analyse prédictive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Systèmes de stockage d'énergie de grande capacité, supérieurs à 1 MWh, directement interfacés avec des systèmes d'alimentation en courant alternatif (3,3 kV ou plus) ou continu (plus de 1 kV) de moyenne tension, par des approches modulaires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Concept innovant et fiable de batterie à faible masse et à haute densité énergétique dans des démonstrateurs, en considérant les applications de transport maritime et fluvial, en incluant la démonstration de la sécurité de la batterie à bord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Concevoir des systèmes de gestion de batteries de haute tension pour les systèmes de distribution de courant alternatif et continu dans le transport maritime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Identifier et caractériser les exigences spécifiques requises pour le transport fluvial et maritime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concept de sécurité des batteries en tenant compte des technologies de détection, de ventilation et d'extinction des incendies</a:t>
            </a: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1879918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000" cy="599388"/>
          </a:xfrm>
        </p:spPr>
        <p:txBody>
          <a:bodyPr/>
          <a:lstStyle/>
          <a:p>
            <a:pPr>
              <a:defRPr/>
            </a:pPr>
            <a:r>
              <a:rPr lang="en-GB" sz="1400" b="1" dirty="0">
                <a:solidFill>
                  <a:schemeClr val="tx1"/>
                </a:solidFill>
              </a:rPr>
              <a:t>HORIZON-CL5-2024-D5-01-12: </a:t>
            </a:r>
            <a:r>
              <a:rPr lang="en-US" sz="1400" b="1" dirty="0">
                <a:solidFill>
                  <a:schemeClr val="tx1"/>
                </a:solidFill>
              </a:rPr>
              <a:t>Combining state-of-the-art emission reduction and efficiency improvement technologies in ship design and retrofitting for contributing to the "Fit for 55" package objective by 2030 (ZEWT Partnership)</a:t>
            </a:r>
            <a:r>
              <a:rPr lang="en-GB" sz="1400" b="1" u="sng" dirty="0">
                <a:solidFill>
                  <a:schemeClr val="tx1"/>
                </a:solidFill>
              </a:rPr>
              <a:t> </a:t>
            </a:r>
            <a:endParaRPr lang="fr-FR" sz="1400" b="1" u="sng" dirty="0">
              <a:solidFill>
                <a:schemeClr val="tx1"/>
              </a:solidFill>
            </a:endParaRPr>
          </a:p>
        </p:txBody>
      </p:sp>
      <p:sp>
        <p:nvSpPr>
          <p:cNvPr id="6" name="Espace réservé du contenu 5"/>
          <p:cNvSpPr txBox="1"/>
          <p:nvPr/>
        </p:nvSpPr>
        <p:spPr bwMode="gray">
          <a:xfrm>
            <a:off x="360000" y="1872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 moins trois solutions de conception de navires prêts à être commercialisés pour le transport maritime à courte distance, le transport fluvial et le transport maritime en haute mer, en combinant des technologies de réduction des émissions et d'amélioration de l'efficacité proches du marché (TRL 7 ou plus)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Évaluation quantitative des conceptions permettant d'atteindre des réductions d'émissions significatives et conformes aux objectifs du paquet "Fit for 55" de l'UE et à l'indicateur d'intensité de carbone de l'OMI</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Facilitation de l'amélioration continue et de la mise à niveau des navires existants pour accroître l'efficacité et réduire les émissions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Modéliser et simuler le système énergétique pour démontrer les gains d'efficacité énergétique et les réductions d'émissions sur le cycle de vie attendus des conceptions proposées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minimum de trois concepts de navires courte distance, pour voies navigables intérieures et pour la haute mer. Pour chaque type de navire, des solutions de </a:t>
            </a:r>
            <a:r>
              <a:rPr kumimoji="0" lang="fr-FR" sz="1100" b="0" i="0" u="none" strike="noStrike" kern="1200" cap="none" spc="0" normalizeH="0" baseline="0" noProof="0" dirty="0" err="1">
                <a:ln>
                  <a:noFill/>
                </a:ln>
                <a:solidFill>
                  <a:srgbClr val="000000"/>
                </a:solidFill>
                <a:effectLst/>
                <a:uLnTx/>
                <a:uFillTx/>
                <a:latin typeface="Arial"/>
                <a:ea typeface="+mn-ea"/>
                <a:cs typeface="+mn-cs"/>
              </a:rPr>
              <a:t>retrofit</a:t>
            </a:r>
            <a:r>
              <a:rPr kumimoji="0" lang="fr-FR" sz="1100" b="0" i="0" u="none" strike="noStrike" kern="1200" cap="none" spc="0" normalizeH="0" baseline="0" noProof="0" dirty="0">
                <a:ln>
                  <a:noFill/>
                </a:ln>
                <a:solidFill>
                  <a:srgbClr val="000000"/>
                </a:solidFill>
                <a:effectLst/>
                <a:uLnTx/>
                <a:uFillTx/>
                <a:latin typeface="Arial"/>
                <a:ea typeface="+mn-ea"/>
                <a:cs typeface="+mn-cs"/>
              </a:rPr>
              <a:t> ainsi qu'une conception entièrement nouvelle doivent être proposées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outil d'évaluation de la conception à code source ouvert qui peut être utilisé pour évaluer l'intensité carbone opérationnelle des navires</a:t>
            </a: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7)</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Financement 60 à 100</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34</a:t>
            </a:fld>
            <a:endParaRPr lang="fr-FR" dirty="0"/>
          </a:p>
        </p:txBody>
      </p:sp>
    </p:spTree>
    <p:extLst>
      <p:ext uri="{BB962C8B-B14F-4D97-AF65-F5344CB8AC3E}">
        <p14:creationId xmlns:p14="http://schemas.microsoft.com/office/powerpoint/2010/main" val="24173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151353" cy="599388"/>
          </a:xfrm>
        </p:spPr>
        <p:txBody>
          <a:bodyPr/>
          <a:lstStyle/>
          <a:p>
            <a:pPr>
              <a:defRPr/>
            </a:pPr>
            <a:r>
              <a:rPr lang="en-GB" sz="1400" b="1" dirty="0">
                <a:solidFill>
                  <a:schemeClr val="tx1"/>
                </a:solidFill>
              </a:rPr>
              <a:t>HORIZON-CL5-2024-D5-01-13: </a:t>
            </a:r>
            <a:r>
              <a:rPr lang="en-US" sz="1400" b="1" dirty="0">
                <a:solidFill>
                  <a:schemeClr val="tx1"/>
                </a:solidFill>
              </a:rPr>
              <a:t>Demonstration of Technologies to </a:t>
            </a:r>
            <a:r>
              <a:rPr lang="en-US" sz="1400" b="1" dirty="0" err="1">
                <a:solidFill>
                  <a:schemeClr val="tx1"/>
                </a:solidFill>
              </a:rPr>
              <a:t>minimise</a:t>
            </a:r>
            <a:r>
              <a:rPr lang="en-US" sz="1400" b="1" dirty="0">
                <a:solidFill>
                  <a:schemeClr val="tx1"/>
                </a:solidFill>
              </a:rPr>
              <a:t> underwater noise generated by waterborne transport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42DFC972-6342-4FFE-8677-E0A3086FB70B}"/>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la réduction du bruit rayonné sous-marin au moyen de démonstrateurs à grande échelle ou de navires </a:t>
            </a:r>
            <a:r>
              <a:rPr kumimoji="0" lang="fr-FR" sz="1100" b="0" i="0" u="none" strike="noStrike" kern="1200" cap="none" spc="0" normalizeH="0" baseline="0" noProof="0" dirty="0" err="1">
                <a:ln>
                  <a:noFill/>
                </a:ln>
                <a:solidFill>
                  <a:srgbClr val="000000"/>
                </a:solidFill>
                <a:effectLst/>
                <a:uLnTx/>
                <a:uFillTx/>
                <a:latin typeface="Arial"/>
                <a:ea typeface="+mn-ea"/>
                <a:cs typeface="+mn-cs"/>
              </a:rPr>
              <a:t>retrofités</a:t>
            </a:r>
            <a:r>
              <a:rPr kumimoji="0" lang="fr-FR" sz="1100" b="0" i="0" u="none" strike="noStrike" kern="1200" cap="none" spc="0" normalizeH="0" baseline="0" noProof="0" dirty="0">
                <a:ln>
                  <a:noFill/>
                </a:ln>
                <a:solidFill>
                  <a:srgbClr val="000000"/>
                </a:solidFill>
                <a:effectLst/>
                <a:uLnTx/>
                <a:uFillTx/>
                <a:latin typeface="Arial"/>
                <a:ea typeface="+mn-ea"/>
                <a:cs typeface="+mn-cs"/>
              </a:rPr>
              <a:t> afin de réduire ce bruit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l'efficacité, de la sécurité et de la rentabilité des dispositifs d'atténuation du bruit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Élaboration de normes pour la spécification des niveaux de bruit à la source par les fournisseurs d'équipements et les chantiers navals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ensibilisation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armateurs européens à l'impact environnemental du bruit sous-marin et aux possibilités de réduire le bruit et ses effets néfastes sur l'environnement marin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200" b="1" i="0" u="sng" strike="noStrike" kern="1200" cap="none" spc="0" normalizeH="0" noProof="0" dirty="0" smtClean="0">
                <a:ln>
                  <a:noFill/>
                </a:ln>
                <a:solidFill>
                  <a:srgbClr val="000091"/>
                </a:solidFill>
                <a:effectLst/>
                <a:uLnTx/>
                <a:uFillTx/>
                <a:latin typeface="Arial"/>
                <a:ea typeface="Times New Roman"/>
                <a:cs typeface="Times New Roman"/>
              </a:rPr>
              <a:t>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méthodes et des modèles pour prédire les niveaux de bruit rayonné sous l'eau dès la phase de conception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des études de modélisation et de terrain afin d'améliorer l'efficacité, la sécurité et la rentabilité des dispositifs d'atténuation du bruit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Tester les solutions et si possible, inclure également le suivi de la réaction des principales espèces sensibles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systèmes de mesure du bruit à bord et des systèmes d'aide à la décision pour réduire le bruit rayonné tout en maintenant l'efficacité énergétique en fonctionnement normal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35</a:t>
            </a:fld>
            <a:endParaRPr lang="fr-FR" dirty="0"/>
          </a:p>
        </p:txBody>
      </p:sp>
    </p:spTree>
    <p:extLst>
      <p:ext uri="{BB962C8B-B14F-4D97-AF65-F5344CB8AC3E}">
        <p14:creationId xmlns:p14="http://schemas.microsoft.com/office/powerpoint/2010/main" val="4161376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151353" cy="599388"/>
          </a:xfrm>
        </p:spPr>
        <p:txBody>
          <a:bodyPr/>
          <a:lstStyle/>
          <a:p>
            <a:pPr>
              <a:defRPr/>
            </a:pPr>
            <a:r>
              <a:rPr lang="en-GB" sz="1400" b="1" dirty="0">
                <a:solidFill>
                  <a:schemeClr val="tx1"/>
                </a:solidFill>
              </a:rPr>
              <a:t>HORIZON-CL5-2024-D5-01-14: </a:t>
            </a:r>
            <a:r>
              <a:rPr lang="en-US" sz="1400" b="1" dirty="0">
                <a:solidFill>
                  <a:schemeClr val="tx1"/>
                </a:solidFill>
              </a:rPr>
              <a:t>Demonstrating efficient fully DC electric grids within waterborne transport for large ship applications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6-8)</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Financement 60 à 100</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42DFC972-6342-4FFE-8677-E0A3086FB70B}"/>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des émissions du transport maritime et fluvial grâce à une électrification accrue, incluant les systèmes hybrides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la faisabilité d'un réseau secondaire intelligent en courant continu</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Démonstration de la gestion et du contrôle intelligents de systèmes hybrides, utilisant des carburants durables climatiquement neutres de manière à minimiser les émissions nettes de GES sur l'ensemble du cycle de vie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N</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ouvelle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configuration d’architecture de production d'énergie pour le transport maritime à grande échelle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N</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ouveaux</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systèmes d'électronique de puissance pour les convertisseurs AC/DC et les disjoncteurs DC au sein du réseau électrique avec une efficacité accrue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électroniques de puissance innovantes à TRL élevé,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adaptées </a:t>
            </a:r>
            <a:r>
              <a:rPr kumimoji="0" lang="fr-FR" sz="1100" b="0" i="0" u="none" strike="noStrike" kern="1200" cap="none" spc="0" normalizeH="0" baseline="0" noProof="0" dirty="0">
                <a:ln>
                  <a:noFill/>
                </a:ln>
                <a:solidFill>
                  <a:srgbClr val="000000"/>
                </a:solidFill>
                <a:effectLst/>
                <a:uLnTx/>
                <a:uFillTx/>
                <a:latin typeface="Arial"/>
                <a:ea typeface="+mn-ea"/>
                <a:cs typeface="+mn-cs"/>
              </a:rPr>
              <a:t>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certifiées </a:t>
            </a:r>
            <a:r>
              <a:rPr kumimoji="0" lang="fr-FR" sz="1100" b="0" i="0" u="none" strike="noStrike" kern="1200" cap="none" spc="0" normalizeH="0" baseline="0" noProof="0" dirty="0">
                <a:ln>
                  <a:noFill/>
                </a:ln>
                <a:solidFill>
                  <a:srgbClr val="000000"/>
                </a:solidFill>
                <a:effectLst/>
                <a:uLnTx/>
                <a:uFillTx/>
                <a:latin typeface="Arial"/>
                <a:ea typeface="+mn-ea"/>
                <a:cs typeface="+mn-cs"/>
              </a:rPr>
              <a:t>pour les applications de transport par voie d'eau</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nouveau concept de réseau d'alimentation en courant continu intelligent, flexible et prêt à l'emploi, qui exploite les capacités des nouvelles électroniques de puissance et permet différents systèmes de génération de courant continu basés sur des sources d'énergie alternatives durables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système prototype à petite échelle (min. 100kW) dans un environnement réel de transport maritime</a:t>
            </a: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36</a:t>
            </a:fld>
            <a:endParaRPr lang="fr-FR" dirty="0"/>
          </a:p>
        </p:txBody>
      </p:sp>
    </p:spTree>
    <p:extLst>
      <p:ext uri="{BB962C8B-B14F-4D97-AF65-F5344CB8AC3E}">
        <p14:creationId xmlns:p14="http://schemas.microsoft.com/office/powerpoint/2010/main" val="302647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000" cy="599388"/>
          </a:xfrm>
        </p:spPr>
        <p:txBody>
          <a:bodyPr/>
          <a:lstStyle/>
          <a:p>
            <a:pPr>
              <a:defRPr/>
            </a:pPr>
            <a:r>
              <a:rPr lang="en-GB" sz="1400" b="1" dirty="0">
                <a:solidFill>
                  <a:schemeClr val="tx1"/>
                </a:solidFill>
              </a:rPr>
              <a:t>HORIZON-CL5-2024-D5-01-15: </a:t>
            </a:r>
            <a:r>
              <a:rPr lang="en-US" sz="1400" b="1" dirty="0">
                <a:solidFill>
                  <a:schemeClr val="tx1"/>
                </a:solidFill>
              </a:rPr>
              <a:t>Advanced </a:t>
            </a:r>
            <a:r>
              <a:rPr lang="en-US" sz="1400" b="1" dirty="0" err="1">
                <a:solidFill>
                  <a:schemeClr val="tx1"/>
                </a:solidFill>
              </a:rPr>
              <a:t>digitalisation</a:t>
            </a:r>
            <a:r>
              <a:rPr lang="en-US" sz="1400" b="1" dirty="0">
                <a:solidFill>
                  <a:schemeClr val="tx1"/>
                </a:solidFill>
              </a:rPr>
              <a:t> and modelling utilizing operational and other data to support zero emission waterborne transport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6-7)</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7.7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42DFC972-6342-4FFE-8677-E0A3086FB70B}"/>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lateforme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intégrée pour les jumeaux numériques de navires verts qui fournira une base pour améliorer continuellement les performances environnementales des navires tout au long de leur cycle de vie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erformances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environnementales améliorées grâce à des indicateurs clés de performance vérifiables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Utilisation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démontrée de la plateforme à une grande variété d'opérations de navires tout au long de leur durée de vie, en utilisant des approches d'ingénierie des systèmes basées sur des modèles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 jumeau numérique vert intégré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Utiliser au mieux les concepts de simulation disponibles et prendre en compte tous les aspects pertinents du cycle de vie, incluant l'élimination en fin de vie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Incorporer tous les aspects pertinents de la simulation physique, de la planification et de l'optimisation de la conception et du fonctionnement, ainsi que de l'organisation et du stockage des données, en intégrant également les données réelles obtenues par la surveillance et les mesures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Utiliser des normes, des bibliothèques et des outils ouverts pour créer des solutions génériques, réutilisables, et applicables à un large éventail de navires</a:t>
            </a: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37</a:t>
            </a:fld>
            <a:endParaRPr lang="fr-FR" dirty="0"/>
          </a:p>
        </p:txBody>
      </p:sp>
    </p:spTree>
    <p:extLst>
      <p:ext uri="{BB962C8B-B14F-4D97-AF65-F5344CB8AC3E}">
        <p14:creationId xmlns:p14="http://schemas.microsoft.com/office/powerpoint/2010/main" val="1496929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599388"/>
          </a:xfrm>
        </p:spPr>
        <p:txBody>
          <a:bodyPr/>
          <a:lstStyle/>
          <a:p>
            <a:pPr>
              <a:defRPr/>
            </a:pPr>
            <a:r>
              <a:rPr lang="en-GB" sz="1400" b="1" dirty="0">
                <a:solidFill>
                  <a:schemeClr val="tx1"/>
                </a:solidFill>
              </a:rPr>
              <a:t>HORIZON-CL5-2024-D5-01-16: </a:t>
            </a:r>
            <a:r>
              <a:rPr lang="en-US" sz="1400" b="1" dirty="0">
                <a:solidFill>
                  <a:schemeClr val="tx1"/>
                </a:solidFill>
              </a:rPr>
              <a:t>Structuring the Waterborne transport sector, including through changed business and industrial models in order to achieve commercial zero-emission waterborne transport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0.85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31787DA2-438E-466D-A5AD-0AFEA6AA7F3F}"/>
              </a:ext>
            </a:extLst>
          </p:cNvPr>
          <p:cNvSpPr txBox="1"/>
          <p:nvPr/>
        </p:nvSpPr>
        <p:spPr bwMode="gray">
          <a:xfrm>
            <a:off x="360000" y="1872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ompréhension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complète des obstacles à l'adoption de solutions innovantes à émissions faibles et/ou nulles pour le transport maritime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I</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dentification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solutions potentielles pour surmonter les obstacles commerciaux et ceux liées aux modèles d’entreprises à l'adoption de solutions innovantes à émissions faibles ou nulles dans le transport maritime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ompréhension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capacité industrielle et de sa programmation pour atteindre les objectifs de réduction des émissions et de pollution de 2030 et 2050</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E</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ngagement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accru du secteur du transport par voie d'eau au sens large, incluant toutes les parties prenantes, afin de reconnaître l'importance de ce secteur, de ses objectifs environnementaux et de ses impacts économiques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Identifier les modèles commerciaux et les obstacles financiers à l'adoption de solutions innovantes à émissions faibles et/ou nulles pour le transport maritime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Analyser les besoins et le calendrier de modernisation et de remplacement de la flotte européenne actuelle </a:t>
            </a: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38</a:t>
            </a:fld>
            <a:endParaRPr lang="fr-FR" dirty="0"/>
          </a:p>
        </p:txBody>
      </p:sp>
    </p:spTree>
    <p:extLst>
      <p:ext uri="{BB962C8B-B14F-4D97-AF65-F5344CB8AC3E}">
        <p14:creationId xmlns:p14="http://schemas.microsoft.com/office/powerpoint/2010/main" val="2169375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599388"/>
          </a:xfrm>
        </p:spPr>
        <p:txBody>
          <a:bodyPr/>
          <a:lstStyle/>
          <a:p>
            <a:pPr>
              <a:defRPr/>
            </a:pPr>
            <a:r>
              <a:rPr lang="en-GB" sz="1400" b="1" dirty="0">
                <a:solidFill>
                  <a:schemeClr val="tx1"/>
                </a:solidFill>
              </a:rPr>
              <a:t>HORIZON-CL5-2024-D5-01-17: </a:t>
            </a:r>
            <a:r>
              <a:rPr lang="en-US" sz="1400" b="1" dirty="0">
                <a:solidFill>
                  <a:schemeClr val="tx1"/>
                </a:solidFill>
              </a:rPr>
              <a:t>Coordinating and supporting the combined activities of member and associated states towards the objectives of the Zero Emission Waterborne Transport partnership so as to increase synergies and impact (ZEWT Partnership)</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18/04/2024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31787DA2-438E-466D-A5AD-0AFEA6AA7F3F}"/>
              </a:ext>
            </a:extLst>
          </p:cNvPr>
          <p:cNvSpPr txBox="1"/>
          <p:nvPr/>
        </p:nvSpPr>
        <p:spPr bwMode="gray">
          <a:xfrm>
            <a:off x="360000" y="1872000"/>
            <a:ext cx="8679976"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I</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mpact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accru du partenariat ZEWT sur la réalisation d'un transport par voie d'eau sans émissions en Europe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C</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ombinaison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des investissements nationaux et européens en matière de R&amp;I pour accélérer le développement et le déploiement du transport par voie d'eau à émissions nulles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eilleur</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alignement des programmes nationaux sur les activités et les résultats du partenariat ZEWT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écanisme</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coopération entre les États membres de l'UE et les pays associés pour financer conjointement la recherche liée aux objectifs du partenariat ZEWT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Faciliter la collaboration entre les États membres et les États associés afin d'accroître les synergies, l'impact et l'efficacité des activités nationales et d'accélérer les progrès vers la réalisation des objectifs du partenariat ZEWT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Renforcer la complémentarité des systèmes nationaux en vue de l'adoption et du déploiement des résultats de la R&amp;I européenne qui sont alignés sur les objectifs de ZEWT et, par conséquent, accroître l'impact et la valeur des investissements européens et nationaux</a:t>
            </a: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a:t>Transport maritime et fluvial</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39</a:t>
            </a:fld>
            <a:endParaRPr lang="fr-FR" dirty="0"/>
          </a:p>
        </p:txBody>
      </p:sp>
    </p:spTree>
    <p:extLst>
      <p:ext uri="{BB962C8B-B14F-4D97-AF65-F5344CB8AC3E}">
        <p14:creationId xmlns:p14="http://schemas.microsoft.com/office/powerpoint/2010/main" val="359881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a:t>
            </a:r>
            <a:r>
              <a:rPr lang="fr-FR" sz="1200" dirty="0" smtClean="0">
                <a:solidFill>
                  <a:schemeClr val="tx1"/>
                </a:solidFill>
              </a:rPr>
              <a:t>2024 </a:t>
            </a:r>
            <a:r>
              <a:rPr lang="fr-FR" sz="1200" dirty="0">
                <a:solidFill>
                  <a:schemeClr val="tx1"/>
                </a:solidFill>
              </a:rPr>
              <a:t>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a:solidFill>
                  <a:srgbClr val="FF0000"/>
                </a:solidFill>
              </a:rPr>
              <a:t>publié 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4</a:t>
            </a:fld>
            <a:endParaRPr lang="fr-FR" sz="1600" dirty="0">
              <a:solidFill>
                <a:schemeClr val="tx2"/>
              </a:solidFill>
            </a:endParaRPr>
          </a:p>
        </p:txBody>
      </p:sp>
    </p:spTree>
    <p:extLst>
      <p:ext uri="{BB962C8B-B14F-4D97-AF65-F5344CB8AC3E}">
        <p14:creationId xmlns:p14="http://schemas.microsoft.com/office/powerpoint/2010/main" val="2398401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5 , « sous-partie 4 » : Les objectifs</a:t>
            </a:r>
          </a:p>
          <a:p>
            <a:pPr algn="r">
              <a:defRPr/>
            </a:pPr>
            <a:r>
              <a:rPr lang="en-US" sz="1200" b="1" dirty="0"/>
              <a:t>Impact des Transports</a:t>
            </a:r>
            <a:endParaRPr lang="fr-FR" b="1" dirty="0"/>
          </a:p>
        </p:txBody>
      </p:sp>
      <p:sp>
        <p:nvSpPr>
          <p:cNvPr id="7" name="Rectangle 6"/>
          <p:cNvSpPr/>
          <p:nvPr/>
        </p:nvSpPr>
        <p:spPr bwMode="auto">
          <a:xfrm>
            <a:off x="323528" y="1028219"/>
            <a:ext cx="8442808" cy="2477601"/>
          </a:xfrm>
          <a:prstGeom prst="rect">
            <a:avLst/>
          </a:prstGeom>
        </p:spPr>
        <p:txBody>
          <a:bodyPr wrap="square">
            <a:spAutoFit/>
          </a:bodyPr>
          <a:lstStyle/>
          <a:p>
            <a:pPr lvl="0" algn="just">
              <a:defRPr/>
            </a:pPr>
            <a:r>
              <a:rPr lang="fr-FR" sz="1600" b="1" dirty="0">
                <a:solidFill>
                  <a:srgbClr val="000099"/>
                </a:solidFill>
              </a:rPr>
              <a:t>4</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Impact des transports sur l'environnement et la santé humaine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50" dirty="0">
                <a:solidFill>
                  <a:srgbClr val="000000"/>
                </a:solidFill>
              </a:rPr>
              <a:t>Réduction des émissions polluantes des véhicules provenant des flottes automobiles existantes et futures dans les zones urbaines et périurbaines.</a:t>
            </a:r>
          </a:p>
          <a:p>
            <a:pPr marL="171450" indent="-171450" algn="just">
              <a:spcAft>
                <a:spcPts val="600"/>
              </a:spcAft>
              <a:buFont typeface="Arial"/>
              <a:buChar char="•"/>
              <a:defRPr/>
            </a:pPr>
            <a:r>
              <a:rPr lang="fr-FR" sz="1350" dirty="0">
                <a:solidFill>
                  <a:srgbClr val="000000"/>
                </a:solidFill>
              </a:rPr>
              <a:t>Amélioration du suivi de la performance environnementale et de l'application de la réglementation des flottes de véhicules de transport, que ce soit sur route, dans les aéroports et les ports.</a:t>
            </a:r>
          </a:p>
          <a:p>
            <a:pPr marL="171450" indent="-171450" algn="just">
              <a:spcAft>
                <a:spcPts val="600"/>
              </a:spcAft>
              <a:buFont typeface="Arial"/>
              <a:buChar char="•"/>
              <a:defRPr/>
            </a:pPr>
            <a:r>
              <a:rPr lang="fr-FR" sz="1350" dirty="0">
                <a:solidFill>
                  <a:srgbClr val="000000"/>
                </a:solidFill>
              </a:rPr>
              <a:t>Compréhension en profondeur des solutions pour réduire l'impact environnemental global des transports sur la santé humaine et les écosystèmes.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40</a:t>
            </a:fld>
            <a:endParaRPr lang="fr-FR" dirty="0"/>
          </a:p>
        </p:txBody>
      </p:sp>
    </p:spTree>
    <p:extLst>
      <p:ext uri="{BB962C8B-B14F-4D97-AF65-F5344CB8AC3E}">
        <p14:creationId xmlns:p14="http://schemas.microsoft.com/office/powerpoint/2010/main" val="2094587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599388"/>
          </a:xfrm>
        </p:spPr>
        <p:txBody>
          <a:bodyPr/>
          <a:lstStyle/>
          <a:p>
            <a:pPr>
              <a:defRPr/>
            </a:pPr>
            <a:r>
              <a:rPr lang="en-GB" sz="1400" b="1" dirty="0">
                <a:solidFill>
                  <a:schemeClr val="tx1"/>
                </a:solidFill>
              </a:rPr>
              <a:t>HORIZON-CL5-2024-D5-01-18: </a:t>
            </a:r>
            <a:r>
              <a:rPr lang="en-US" sz="1400" b="1" dirty="0">
                <a:solidFill>
                  <a:schemeClr val="tx1"/>
                </a:solidFill>
              </a:rPr>
              <a:t>Assessment of air pollutant emissions from low-carbon fuels in the heavy-duty, aviation, and maritime sectors</a:t>
            </a:r>
            <a:r>
              <a:rPr lang="en-GB" sz="1400" b="1" u="sng" dirty="0">
                <a:solidFill>
                  <a:schemeClr val="tx1"/>
                </a:solidFill>
              </a:rPr>
              <a:t> </a:t>
            </a:r>
            <a:endParaRPr lang="fr-FR" sz="1400" b="1" u="sng" dirty="0">
              <a:solidFill>
                <a:schemeClr val="tx1"/>
              </a:solidFill>
            </a:endParaRPr>
          </a:p>
        </p:txBody>
      </p:sp>
      <p:sp>
        <p:nvSpPr>
          <p:cNvPr id="10" name="Rectangle 9"/>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5-6)</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C24E751E-6584-41D8-8442-9B3E1808C169}"/>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Mesure et caractérisation en conditions réelles des émissions de polluants atmosphériques des véhicules lourds à combustion, des avions et des navires utilisant des carburants alternatifs, avec une large couverture des groupes motopropulseurs et des technologies de post-traitement des gaz d'échappement existants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Identification et quantification des polluants résultant de l'utilisation de nouveaux carburants à faible teneur en carbone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Caractérisation des émissions de particules jusqu’à au moins 10 nm, ainsi que de leurs composés chimiques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P</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rojections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d'exposition à la pollution atmosphérique basées sur des trajectoires technologiques plausibles jusqu'à 2050</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Propositions de solutions technologiques pour atténuer les formes émergentes de pollution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la spéciation complète des émissions polluantes dans différentes conditions d’usage réel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Étendre l’analyse au-delà de la liste des polluants actuellement réglementés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Coopérer avec des projets déjà financés sur l’utilisation de carburant bas carbone (notamment pour l’aviation et le transport maritime)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Étudier des solutions d’atténuation en focalisant sur les polluants qui ont une forte toxicité, et/ou un fort potentiel de réchauffement climatique, ou les deux</a:t>
            </a: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5 : Les appels 2024</a:t>
            </a:r>
          </a:p>
          <a:p>
            <a:pPr lvl="0">
              <a:defRPr/>
            </a:pPr>
            <a:r>
              <a:rPr lang="fr-FR" sz="1200" b="1" dirty="0" smtClean="0"/>
              <a:t>Impact des Transports</a:t>
            </a:r>
            <a:endParaRPr lang="fr-FR" sz="1200" b="1"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41</a:t>
            </a:fld>
            <a:endParaRPr lang="fr-FR" dirty="0"/>
          </a:p>
        </p:txBody>
      </p:sp>
    </p:spTree>
    <p:extLst>
      <p:ext uri="{BB962C8B-B14F-4D97-AF65-F5344CB8AC3E}">
        <p14:creationId xmlns:p14="http://schemas.microsoft.com/office/powerpoint/2010/main" val="1532707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a:t>
            </a:r>
            <a:r>
              <a:rPr lang="fr-FR" sz="2400" b="0" dirty="0" smtClean="0"/>
              <a:t>6</a:t>
            </a:r>
            <a:r>
              <a:rPr lang="fr-FR" dirty="0"/>
              <a:t/>
            </a:r>
            <a:br>
              <a:rPr lang="fr-FR" dirty="0"/>
            </a:br>
            <a:r>
              <a:rPr lang="fr-FR" i="1" dirty="0"/>
              <a:t>Des transports sûrs et résilients et des services de mobilité intelligente pour les passagers et les marchandises</a:t>
            </a:r>
            <a:endParaRPr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42</a:t>
            </a:fld>
            <a:endParaRPr lang="fr-FR" dirty="0"/>
          </a:p>
        </p:txBody>
      </p:sp>
    </p:spTree>
    <p:extLst>
      <p:ext uri="{BB962C8B-B14F-4D97-AF65-F5344CB8AC3E}">
        <p14:creationId xmlns:p14="http://schemas.microsoft.com/office/powerpoint/2010/main" val="2201281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7" name="Rectangle 6"/>
          <p:cNvSpPr/>
          <p:nvPr/>
        </p:nvSpPr>
        <p:spPr bwMode="auto">
          <a:xfrm>
            <a:off x="180000" y="1242501"/>
            <a:ext cx="8586336" cy="3539430"/>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6 </a:t>
            </a:r>
            <a:r>
              <a:rPr lang="fr-FR" sz="1600" b="1" dirty="0">
                <a:solidFill>
                  <a:srgbClr val="000091"/>
                </a:solidFill>
              </a:rPr>
              <a:t>- Des </a:t>
            </a:r>
            <a:r>
              <a:rPr lang="fr-FR" sz="1600" b="1" dirty="0" smtClean="0">
                <a:solidFill>
                  <a:srgbClr val="000091"/>
                </a:solidFill>
              </a:rPr>
              <a:t>transports </a:t>
            </a:r>
            <a:r>
              <a:rPr lang="fr-FR" sz="1600" b="1" dirty="0">
                <a:solidFill>
                  <a:srgbClr val="000091"/>
                </a:solidFill>
              </a:rPr>
              <a:t>sûrs et résilients et des services de mobilité intelligente pour les passagers et les marchandises</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t>Impact visé </a:t>
            </a:r>
            <a:r>
              <a:rPr lang="fr-FR" sz="1400" dirty="0">
                <a:latin typeface="Arial"/>
              </a:rPr>
              <a:t>: « </a:t>
            </a:r>
            <a:r>
              <a:rPr lang="fr-FR" sz="1400" i="1" dirty="0">
                <a:latin typeface="Arial"/>
              </a:rPr>
              <a:t>Des systèmes de mobilité sûrs, transparents, intelligents, inclusifs, résilients et durables pour les personnes et les biens grâce à des technologies et des services centrés sur l'utilisateur, notamment des technologies numériques et des services avancés de navigation par satellite</a:t>
            </a:r>
            <a:r>
              <a:rPr lang="fr-FR" sz="1400" dirty="0">
                <a:latin typeface="Arial"/>
              </a:rPr>
              <a:t>», notamment par le biais :</a:t>
            </a:r>
            <a:endParaRPr dirty="0"/>
          </a:p>
          <a:p>
            <a:pPr algn="just" defTabSz="914378">
              <a:defRPr/>
            </a:pPr>
            <a:endParaRPr lang="fr-FR" sz="1600" dirty="0">
              <a:latin typeface="Arial"/>
            </a:endParaRPr>
          </a:p>
          <a:p>
            <a:pPr marL="285750" indent="-285750" algn="just" defTabSz="914378">
              <a:buFont typeface="Arial"/>
              <a:buChar char="•"/>
              <a:defRPr/>
            </a:pPr>
            <a:r>
              <a:rPr lang="fr-FR" sz="1400" dirty="0">
                <a:latin typeface="Arial"/>
              </a:rPr>
              <a:t>D’une accélération de la mise en œuvre de technologies et de systèmes innovants de </a:t>
            </a:r>
            <a:r>
              <a:rPr lang="fr-FR" sz="1400" b="1" dirty="0">
                <a:latin typeface="Arial"/>
              </a:rPr>
              <a:t>mobilité connectée, coopérative et automatisée</a:t>
            </a:r>
          </a:p>
          <a:p>
            <a:pPr marL="285750" indent="-285750" algn="just" defTabSz="914378">
              <a:spcBef>
                <a:spcPts val="1200"/>
              </a:spcBef>
              <a:buFont typeface="Arial"/>
              <a:buChar char="•"/>
              <a:defRPr/>
            </a:pPr>
            <a:r>
              <a:rPr lang="fr-FR" sz="1400" dirty="0">
                <a:latin typeface="Arial"/>
              </a:rPr>
              <a:t>D’un développement du </a:t>
            </a:r>
            <a:r>
              <a:rPr lang="fr-FR" sz="1400" b="1" dirty="0">
                <a:latin typeface="Arial"/>
              </a:rPr>
              <a:t>système de </a:t>
            </a:r>
            <a:r>
              <a:rPr lang="fr-FR" sz="1400" b="1" dirty="0" smtClean="0">
                <a:latin typeface="Arial"/>
              </a:rPr>
              <a:t>transport </a:t>
            </a:r>
            <a:r>
              <a:rPr lang="fr-FR" sz="1400" b="1" dirty="0">
                <a:latin typeface="Arial"/>
              </a:rPr>
              <a:t>multimodal </a:t>
            </a:r>
            <a:r>
              <a:rPr lang="fr-FR" sz="1400" dirty="0">
                <a:latin typeface="Arial"/>
              </a:rPr>
              <a:t>grâce à un </a:t>
            </a:r>
            <a:r>
              <a:rPr lang="fr-FR" sz="1400" dirty="0" smtClean="0">
                <a:latin typeface="Arial"/>
              </a:rPr>
              <a:t>transport </a:t>
            </a:r>
            <a:r>
              <a:rPr lang="fr-FR" sz="1400" dirty="0">
                <a:latin typeface="Arial"/>
              </a:rPr>
              <a:t>de marchandises et une logistique durables et intelligents, et à des infrastructures améliorées et résilientes</a:t>
            </a:r>
          </a:p>
          <a:p>
            <a:pPr marL="285750" indent="-285750" algn="just" defTabSz="914378">
              <a:spcBef>
                <a:spcPts val="1200"/>
              </a:spcBef>
              <a:buFont typeface="Arial"/>
              <a:buChar char="•"/>
              <a:defRPr/>
            </a:pPr>
            <a:r>
              <a:rPr lang="fr-FR" sz="1400" dirty="0">
                <a:latin typeface="Arial"/>
              </a:rPr>
              <a:t>D’une réduction drastique du nombre </a:t>
            </a:r>
            <a:r>
              <a:rPr lang="fr-FR" sz="1400" b="1" dirty="0">
                <a:latin typeface="Arial"/>
              </a:rPr>
              <a:t>d’accidents, d’incidents et de décès dus aux </a:t>
            </a:r>
            <a:r>
              <a:rPr lang="fr-FR" sz="1400" b="1" dirty="0" smtClean="0">
                <a:latin typeface="Arial"/>
              </a:rPr>
              <a:t>transports</a:t>
            </a:r>
            <a:r>
              <a:rPr lang="fr-FR" sz="1400" dirty="0">
                <a:latin typeface="Arial"/>
              </a:rPr>
              <a:t>, et d’une augmentation de la </a:t>
            </a:r>
            <a:r>
              <a:rPr lang="fr-FR" sz="1400" b="1" dirty="0">
                <a:latin typeface="Arial"/>
              </a:rPr>
              <a:t>résilience </a:t>
            </a:r>
            <a:r>
              <a:rPr lang="fr-FR" sz="1400" dirty="0">
                <a:latin typeface="Arial"/>
              </a:rPr>
              <a:t>des systèmes de </a:t>
            </a:r>
            <a:r>
              <a:rPr lang="fr-FR" sz="1400" dirty="0" smtClean="0">
                <a:latin typeface="Arial"/>
              </a:rPr>
              <a:t>transport</a:t>
            </a:r>
            <a:endParaRPr lang="fr-FR" sz="1400" dirty="0">
              <a:latin typeface="Arial"/>
            </a:endParaRPr>
          </a:p>
        </p:txBody>
      </p:sp>
      <p:sp>
        <p:nvSpPr>
          <p:cNvPr id="8" name="ZoneTexte 7"/>
          <p:cNvSpPr txBox="1"/>
          <p:nvPr/>
        </p:nvSpPr>
        <p:spPr bwMode="auto">
          <a:xfrm>
            <a:off x="3203848" y="195088"/>
            <a:ext cx="5765503" cy="738664"/>
          </a:xfrm>
          <a:prstGeom prst="rect">
            <a:avLst/>
          </a:prstGeom>
          <a:noFill/>
        </p:spPr>
        <p:txBody>
          <a:bodyPr wrap="square" lIns="91440" tIns="45720" rIns="91440" bIns="45720" rtlCol="0" anchor="t">
            <a:spAutoFit/>
          </a:bodyPr>
          <a:lstStyle/>
          <a:p>
            <a:pPr algn="r" defTabSz="914378">
              <a:defRPr/>
            </a:pPr>
            <a:r>
              <a:rPr lang="fr-FR" b="1" dirty="0">
                <a:solidFill>
                  <a:srgbClr val="000000"/>
                </a:solidFill>
                <a:latin typeface="Arial"/>
              </a:rPr>
              <a:t>Destination 6 : Les impacts</a:t>
            </a:r>
            <a:endParaRPr dirty="0"/>
          </a:p>
          <a:p>
            <a:pPr algn="r" defTabSz="914378">
              <a:defRPr/>
            </a:pPr>
            <a:r>
              <a:rPr lang="fr-FR" sz="1200" b="1" dirty="0">
                <a:solidFill>
                  <a:srgbClr val="000000"/>
                </a:solidFill>
              </a:rPr>
              <a:t>Des </a:t>
            </a:r>
            <a:r>
              <a:rPr lang="fr-FR" sz="1200" b="1" dirty="0" smtClean="0">
                <a:solidFill>
                  <a:srgbClr val="000000"/>
                </a:solidFill>
              </a:rPr>
              <a:t>transports </a:t>
            </a:r>
            <a:r>
              <a:rPr lang="fr-FR" sz="1200" b="1" dirty="0">
                <a:solidFill>
                  <a:srgbClr val="000000"/>
                </a:solidFill>
              </a:rPr>
              <a:t>sûrs et résilients et des services de mobilité intelligente pour les passagers et les marchandises</a:t>
            </a:r>
            <a:endParaRPr lang="fr-FR" sz="1200" b="1" dirty="0">
              <a:solidFill>
                <a:srgbClr val="000000"/>
              </a:solidFill>
              <a:latin typeface="Arial"/>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43</a:t>
            </a:fld>
            <a:endParaRPr lang="fr-FR" dirty="0"/>
          </a:p>
        </p:txBody>
      </p:sp>
    </p:spTree>
    <p:extLst>
      <p:ext uri="{BB962C8B-B14F-4D97-AF65-F5344CB8AC3E}">
        <p14:creationId xmlns:p14="http://schemas.microsoft.com/office/powerpoint/2010/main" val="3266148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1 » : Les objectifs</a:t>
            </a:r>
          </a:p>
          <a:p>
            <a:pPr algn="r">
              <a:defRPr/>
            </a:pPr>
            <a:r>
              <a:rPr lang="en-US" sz="1200" b="1" dirty="0"/>
              <a:t>CCAM</a:t>
            </a:r>
            <a:endParaRPr lang="fr-FR" b="1" dirty="0"/>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Mobilité connectée, coopérative et automatisée (CCAM)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Solutions basées sur la CCAM transparentes, abordables et orientées vers l'utilisateur, avec un accent particulier sur la mobilité partagée, intelligente et sans émission, ainsi que sur la livraison de marchandises.</a:t>
            </a:r>
          </a:p>
          <a:p>
            <a:pPr marL="171450" indent="-171450" algn="just">
              <a:spcAft>
                <a:spcPts val="600"/>
              </a:spcAft>
              <a:buFont typeface="Arial"/>
              <a:buChar char="•"/>
              <a:defRPr/>
            </a:pPr>
            <a:r>
              <a:rPr lang="fr-FR" sz="1300" dirty="0">
                <a:solidFill>
                  <a:srgbClr val="000000"/>
                </a:solidFill>
              </a:rPr>
              <a:t>Sûreté et sécurité validées, robustesse et résilience améliorées des technologies et systèmes CCAM.</a:t>
            </a:r>
          </a:p>
          <a:p>
            <a:pPr marL="171450" indent="-171450" algn="just">
              <a:spcAft>
                <a:spcPts val="600"/>
              </a:spcAft>
              <a:buFont typeface="Arial"/>
              <a:buChar char="•"/>
              <a:defRPr/>
            </a:pPr>
            <a:r>
              <a:rPr lang="fr-FR" sz="1300" dirty="0">
                <a:solidFill>
                  <a:srgbClr val="000000"/>
                </a:solidFill>
              </a:rPr>
              <a:t>Technologies et solutions pour les véhicules qui optimisent l'expérience à bord et hors bord en termes de bien-être, de sécurité et de respect de la vie privée.</a:t>
            </a:r>
          </a:p>
          <a:p>
            <a:pPr marL="171450" indent="-171450" algn="just">
              <a:spcAft>
                <a:spcPts val="600"/>
              </a:spcAft>
              <a:buFont typeface="Arial"/>
              <a:buChar char="•"/>
              <a:defRPr/>
            </a:pPr>
            <a:r>
              <a:rPr lang="fr-FR" sz="1300" dirty="0">
                <a:solidFill>
                  <a:srgbClr val="000000"/>
                </a:solidFill>
              </a:rPr>
              <a:t>Ensemble complet de procédures de vérification, de validation et d'évaluation des systèmes CCAM.</a:t>
            </a:r>
          </a:p>
          <a:p>
            <a:pPr marL="171450" indent="-171450" algn="just">
              <a:spcAft>
                <a:spcPts val="600"/>
              </a:spcAft>
              <a:buFont typeface="Arial"/>
              <a:buChar char="•"/>
              <a:defRPr/>
            </a:pPr>
            <a:r>
              <a:rPr lang="fr-FR" sz="1300" dirty="0">
                <a:solidFill>
                  <a:srgbClr val="000000"/>
                </a:solidFill>
              </a:rPr>
              <a:t>Interaction sécurisée et digne de confiance entre les usagers de la route, les véhicules CCAM et "conventionnels", les infrastructures et les services physiques et numériques.</a:t>
            </a:r>
          </a:p>
          <a:p>
            <a:pPr marL="171450" indent="-171450" algn="just">
              <a:spcAft>
                <a:spcPts val="600"/>
              </a:spcAft>
              <a:buFont typeface="Arial"/>
              <a:buChar char="•"/>
              <a:defRPr/>
            </a:pPr>
            <a:r>
              <a:rPr lang="fr-FR" sz="1300" dirty="0">
                <a:solidFill>
                  <a:srgbClr val="000000"/>
                </a:solidFill>
              </a:rPr>
              <a:t>Compréhension claire des besoins sociétaux et des impacts de la CCAM au niveau individuel et collectif, pour assurer un déploiement plus adapté, résilient et durable des solutions CCAM.</a:t>
            </a:r>
          </a:p>
          <a:p>
            <a:pPr marL="171450" indent="-171450" algn="just">
              <a:spcAft>
                <a:spcPts val="600"/>
              </a:spcAft>
              <a:buFont typeface="Arial"/>
              <a:buChar char="•"/>
              <a:defRPr/>
            </a:pPr>
            <a:r>
              <a:rPr lang="fr-FR" sz="1300" dirty="0">
                <a:solidFill>
                  <a:srgbClr val="000000"/>
                </a:solidFill>
              </a:rPr>
              <a:t>Une meilleure coordination des actions de R&amp;I publiques et privées, des essais à grande échelle et des plans de mise en œuvre en Europe en vue de l'harmonisation et de la normalisation.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44</a:t>
            </a:fld>
            <a:endParaRPr lang="fr-FR" dirty="0"/>
          </a:p>
        </p:txBody>
      </p:sp>
    </p:spTree>
    <p:extLst>
      <p:ext uri="{BB962C8B-B14F-4D97-AF65-F5344CB8AC3E}">
        <p14:creationId xmlns:p14="http://schemas.microsoft.com/office/powerpoint/2010/main" val="2082280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HORIZON-CL5-2024-D6-01-01: </a:t>
            </a:r>
            <a:r>
              <a:rPr lang="en-US" sz="1400" b="1" dirty="0" err="1">
                <a:solidFill>
                  <a:schemeClr val="tx1"/>
                </a:solidFill>
              </a:rPr>
              <a:t>Centralised</a:t>
            </a:r>
            <a:r>
              <a:rPr lang="en-US" sz="1400" b="1" dirty="0">
                <a:solidFill>
                  <a:schemeClr val="tx1"/>
                </a:solidFill>
              </a:rPr>
              <a:t>, reliable, cyber-secure &amp; upgradable in-vehicle electronic control architectures for CCAM connected to the cloud-edge continuum (CCAM Partnership)</a:t>
            </a:r>
          </a:p>
        </p:txBody>
      </p:sp>
      <p:sp>
        <p:nvSpPr>
          <p:cNvPr id="6" name="Espace réservé du contenu 5"/>
          <p:cNvSpPr txBox="1"/>
          <p:nvPr/>
        </p:nvSpPr>
        <p:spPr bwMode="gray">
          <a:xfrm>
            <a:off x="360000" y="1707654"/>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Architectures de contrôle électronique embarquées, centralisées, fiables, cyber-sécurisées et évolutives pour la CCAM, basées sur des briques matérielles et logicielles coconçues, des flux de données intelligents ou volumineux, et avec des mises à jour par ondes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Déploiement généralisé de l'automatisation de niveau 4 des véhicules routiers en étendant les contextes opérationnels du système de contrôle à une plus grande complexité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ou </a:t>
            </a:r>
            <a:r>
              <a:rPr kumimoji="0" lang="fr-FR" sz="1100" b="0" i="0" u="none" strike="noStrike" kern="1200" cap="none" spc="0" normalizeH="0" baseline="0" noProof="0" dirty="0">
                <a:ln>
                  <a:noFill/>
                </a:ln>
                <a:solidFill>
                  <a:srgbClr val="000000"/>
                </a:solidFill>
                <a:effectLst/>
                <a:uLnTx/>
                <a:uFillTx/>
                <a:latin typeface="Arial"/>
                <a:ea typeface="+mn-ea"/>
                <a:cs typeface="+mn-cs"/>
              </a:rPr>
              <a:t>à une plus grande échelle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Exploitation sûre des fonctions de conduite connectée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automatisée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Nouveau </a:t>
            </a:r>
            <a:r>
              <a:rPr kumimoji="0" lang="fr-FR" sz="1100" b="0" i="0" u="none" strike="noStrike" kern="1200" cap="none" spc="0" normalizeH="0" baseline="0" noProof="0" dirty="0">
                <a:ln>
                  <a:noFill/>
                </a:ln>
                <a:solidFill>
                  <a:srgbClr val="000000"/>
                </a:solidFill>
                <a:effectLst/>
                <a:uLnTx/>
                <a:uFillTx/>
                <a:latin typeface="Arial"/>
                <a:ea typeface="+mn-ea"/>
                <a:cs typeface="+mn-cs"/>
              </a:rPr>
              <a:t>paradigme avec un système plus intégré, efficace en termes de ressources et fiable pour le contrôle des systèmes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Renforcement de la coopération entre les équipementiers et les fournisseurs européens pour coconcevoir une architecture électronique standard cyber-sécurisée avec des interfaces harmonisées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architecture de contrôle et ses blocs associés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capables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d’assurer une communication de données fiable pour le contrôle des systèmes de conduite automatisée afin de se prémunir contre les cyberattaques, les dysfonctionnements et les interactions malveillantes</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de gains systémiques de fonctionnalité en termes d'évolutivité, d'efficacité, de modularité, de compatibilité, de fiabilité, de redondance</a:t>
            </a:r>
          </a:p>
          <a:p>
            <a:pPr marL="4234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de définir des objectifs de sûreté et de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sécurité</a:t>
            </a:r>
          </a:p>
          <a:p>
            <a:pPr marL="423450" lvl="1" indent="-171450">
              <a:spcBef>
                <a:spcPts val="0"/>
              </a:spcBef>
              <a:spcAft>
                <a:spcPts val="0"/>
              </a:spcAft>
              <a:defRPr/>
            </a:pPr>
            <a:r>
              <a:rPr lang="fr-FR" sz="1050" dirty="0">
                <a:solidFill>
                  <a:srgbClr val="000000"/>
                </a:solidFill>
              </a:rPr>
              <a:t>d</a:t>
            </a:r>
            <a:r>
              <a:rPr lang="fr-FR" sz="1050" dirty="0" smtClean="0">
                <a:solidFill>
                  <a:srgbClr val="000000"/>
                </a:solidFill>
              </a:rPr>
              <a:t>e faciliter </a:t>
            </a:r>
            <a:r>
              <a:rPr lang="fr-FR" sz="1050" dirty="0">
                <a:solidFill>
                  <a:srgbClr val="000000"/>
                </a:solidFill>
              </a:rPr>
              <a:t>le développement et l'intégration des fonctions de conduite connectée et </a:t>
            </a:r>
            <a:r>
              <a:rPr lang="fr-FR" sz="1050" dirty="0" smtClean="0">
                <a:solidFill>
                  <a:srgbClr val="000000"/>
                </a:solidFill>
              </a:rPr>
              <a:t>automatisée</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45</a:t>
            </a:fld>
            <a:endParaRPr lang="fr-FR" dirty="0"/>
          </a:p>
        </p:txBody>
      </p:sp>
    </p:spTree>
    <p:extLst>
      <p:ext uri="{BB962C8B-B14F-4D97-AF65-F5344CB8AC3E}">
        <p14:creationId xmlns:p14="http://schemas.microsoft.com/office/powerpoint/2010/main" val="1716235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HORIZON-CL5-2024-D6-01-02: Scenario-based safety assurance of CCAM and related HMI in a dynamically evolving transport system (CCAM Partnership)</a:t>
            </a:r>
          </a:p>
        </p:txBody>
      </p:sp>
      <p:sp>
        <p:nvSpPr>
          <p:cNvPr id="6" name="Espace réservé du contenu 5"/>
          <p:cNvSpPr txBox="1"/>
          <p:nvPr/>
        </p:nvSpPr>
        <p:spPr bwMode="gray">
          <a:xfrm>
            <a:off x="360000" y="1728000"/>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lvl="0" indent="-171450">
              <a:spcAft>
                <a:spcPts val="0"/>
              </a:spcAft>
              <a:buFont typeface="Arial"/>
              <a:buChar char="•"/>
              <a:defRPr/>
            </a:pPr>
            <a:r>
              <a:rPr lang="fr-FR" sz="1100" dirty="0">
                <a:solidFill>
                  <a:srgbClr val="000000"/>
                </a:solidFill>
                <a:latin typeface="Arial"/>
              </a:rPr>
              <a:t>D</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éploiement</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lang="fr-FR" sz="1100" dirty="0">
                <a:solidFill>
                  <a:srgbClr val="000000"/>
                </a:solidFill>
              </a:rPr>
              <a:t>en toute sécurité des </a:t>
            </a:r>
            <a:r>
              <a:rPr kumimoji="0" lang="fr-FR" sz="1100" b="0" i="0" u="none" strike="noStrike" kern="1200" cap="none" spc="0" normalizeH="0" baseline="0" noProof="0" dirty="0">
                <a:ln>
                  <a:noFill/>
                </a:ln>
                <a:solidFill>
                  <a:srgbClr val="000000"/>
                </a:solidFill>
                <a:effectLst/>
                <a:uLnTx/>
                <a:uFillTx/>
                <a:latin typeface="Arial"/>
                <a:ea typeface="+mn-ea"/>
                <a:cs typeface="+mn-cs"/>
              </a:rPr>
              <a:t>systèmes CCAM pour tous les niveaux d'automatisation, également pour les systèmes qui, pour une partie des phases de conduite, reposent sur l'interaction homme-machine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Assurance de la sécurité des véhicules malgré les modifications du système, par exemple en raison des mises à jour des logiciels et des échanges de données entre les véhicules et l'infrastructure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Introduction </a:t>
            </a:r>
            <a:r>
              <a:rPr kumimoji="0" lang="fr-FR" sz="1100" b="0" i="0" u="none" strike="noStrike" kern="1200" cap="none" spc="0" normalizeH="0" baseline="0" noProof="0" dirty="0">
                <a:ln>
                  <a:noFill/>
                </a:ln>
                <a:solidFill>
                  <a:srgbClr val="000000"/>
                </a:solidFill>
                <a:effectLst/>
                <a:uLnTx/>
                <a:uFillTx/>
                <a:latin typeface="Arial"/>
                <a:ea typeface="+mn-ea"/>
                <a:cs typeface="+mn-cs"/>
              </a:rPr>
              <a:t>d'innovations technologiques à développement rapide dans les fonctionnalités du système CCAM, telles que l’intelligence artificielle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méthodologie de validation pour l'assurance de la sécurité (basée sur des scénarios) des fonctions CCAM (basées sur l’intelligence artificielle)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procédures de validation pour les systèmes CCAM qui s'appuient sur la communication V2X pour les fonctions critiques pour la sécurité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approche pour une méthodologie de validation en continu de la sécurité, afin de surveiller l'état de sécurité des systèmes CCAM déployés en fonctionnement (trafic réel) pendant leur durée de vie, après l'homologation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outils qui garantissent un niveau de détail approprié et la représentation adéquate du comportement des autres usagers de la route dans les essais virtuels basés sur des scénarios</a:t>
            </a:r>
            <a:endParaRPr kumimoji="0" lang="fr-FR" sz="1000" b="0" i="0" u="none" strike="noStrike" kern="1200" cap="none" spc="0" normalizeH="0" baseline="0" noProof="0" dirty="0">
              <a:ln>
                <a:noFill/>
              </a:ln>
              <a:solidFill>
                <a:srgbClr val="000091"/>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14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46</a:t>
            </a:fld>
            <a:endParaRPr lang="fr-FR" dirty="0"/>
          </a:p>
        </p:txBody>
      </p:sp>
    </p:spTree>
    <p:extLst>
      <p:ext uri="{BB962C8B-B14F-4D97-AF65-F5344CB8AC3E}">
        <p14:creationId xmlns:p14="http://schemas.microsoft.com/office/powerpoint/2010/main" val="370683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HORIZON-CL5-2024-D6-01-03: Orchestration of heterogeneous actors in mixed traffic within the CCAM ecosystem (CCAM Partnership)</a:t>
            </a:r>
          </a:p>
        </p:txBody>
      </p:sp>
      <p:sp>
        <p:nvSpPr>
          <p:cNvPr id="6" name="Espace réservé du contenu 5"/>
          <p:cNvSpPr txBox="1"/>
          <p:nvPr/>
        </p:nvSpPr>
        <p:spPr bwMode="gray">
          <a:xfrm>
            <a:off x="360000" y="1800000"/>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Approche systémique de la gestion du trafic qui intègre les opérations et les besoins de toutes les parties prenantes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G</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estion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du trafic plus sûre, plus efficace et plus durable grâce à l'orchestration d'acteurs hétérogènes dans un trafic mixte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Schémas d'orchestration éprouvés dans la gestion du trafic pour les opérations de tous les types de véhicules et des différents systèmes CCAM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odèles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gouvernance et d'exploitation qui permettent une meilleure coopération et collaboration de tous les acteurs concernés dans l'orchestration de la gestion du trafic par une nouvelle gestion de la mobilité pour tous les modes et types de routes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M</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éthodes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de planification stratégique des transports pour tous les modes de l'écosystème CCAM, incluant les transports individuels et publics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les exigences globales pour les schémas d'orchestration en ce qui concerne les acteurs hétérogènes du trafic mixte (trafic automatisé et non automatisé, personnes et marchandises et différents modes)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des outils de gestion du trafic essentiels à la coordination de la mobilité mixte automatisée et non automatisée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et démontrer des modèles commerciaux et de gouvernance pour l'orchestration de la gestion du trafic dans des conditions de trafic CCAM en temps réel dans un environnement urbain et autoroutier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91"/>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6-7)</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6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47</a:t>
            </a:fld>
            <a:endParaRPr lang="fr-FR" dirty="0"/>
          </a:p>
        </p:txBody>
      </p:sp>
    </p:spTree>
    <p:extLst>
      <p:ext uri="{BB962C8B-B14F-4D97-AF65-F5344CB8AC3E}">
        <p14:creationId xmlns:p14="http://schemas.microsoft.com/office/powerpoint/2010/main" val="2092085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HORIZON-CL5-2024-D6-01-04: AI for advanced and collective perception and decision making for CCAM applications (CCAM Partnership)</a:t>
            </a:r>
          </a:p>
        </p:txBody>
      </p:sp>
      <p:sp>
        <p:nvSpPr>
          <p:cNvPr id="6" name="Espace réservé du contenu 5"/>
          <p:cNvSpPr txBox="1"/>
          <p:nvPr/>
        </p:nvSpPr>
        <p:spPr bwMode="gray">
          <a:xfrm>
            <a:off x="360000" y="1800000"/>
            <a:ext cx="861283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pproches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pour une perception collective résiliente, qui peuvent éventuellement être utilisées, par exemple, dans des modèles complexes de comportement collectif</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Perception collective avancée, prise de décision et déclenchement d'actions pour les applications CCAM, rendus possibles par de nouveaux concepts et outils fondés sur les progrès de l'intelligence artificielle, incluant l'intelligence « hybride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S</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olutions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CCAM qui évoluent d'un système réactif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vers </a:t>
            </a:r>
            <a:r>
              <a:rPr kumimoji="0" lang="fr-FR" sz="1100" b="0" i="0" u="none" strike="noStrike" kern="1200" cap="none" spc="0" normalizeH="0" baseline="0" noProof="0" dirty="0">
                <a:ln>
                  <a:noFill/>
                </a:ln>
                <a:solidFill>
                  <a:srgbClr val="000000"/>
                </a:solidFill>
                <a:effectLst/>
                <a:uLnTx/>
                <a:uFillTx/>
                <a:latin typeface="Arial"/>
                <a:ea typeface="+mn-ea"/>
                <a:cs typeface="+mn-cs"/>
              </a:rPr>
              <a:t>un système prédictif de connaissance de l'état du système, de prise de décision et de déclenchement, améliorant ainsi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Compréhension des questions éthiques liées à l’intelligence artificielle (IA) et des besoins des utilisateurs, ainsi que des capacités, des limites et des conflits potentiels des systèmes basés sur l'IA pour la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A</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vantages</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sociétaux mieux perçus, et une acceptation accrue par les utilisateurs des solutions CCAM basées sur une IA explicable, digne de confiance et centrée sur l'homme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des méthodes pour établir une perception collective des applications CCAM résilientes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Définir des méthodes permettant d'intégrer une approche d'intelligence artificielle hybride dans l'ensemble de la chaîne d'action pour une perception collective et une prise de décision en temps réel, tout en simulant un contrôle de type « humain » des applications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91"/>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48</a:t>
            </a:fld>
            <a:endParaRPr lang="fr-FR" dirty="0"/>
          </a:p>
        </p:txBody>
      </p:sp>
    </p:spTree>
    <p:extLst>
      <p:ext uri="{BB962C8B-B14F-4D97-AF65-F5344CB8AC3E}">
        <p14:creationId xmlns:p14="http://schemas.microsoft.com/office/powerpoint/2010/main" val="2085115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HORIZON-CL5-2024-D6-01-05: Robust Knowledge and Know-How transfer for Key-Deployment Pathways and implementation of the EU-CEM (CCAM Partnership)</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CCAM</a:t>
            </a: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4,5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3" name="Espace réservé du contenu 5">
            <a:extLst>
              <a:ext uri="{FF2B5EF4-FFF2-40B4-BE49-F238E27FC236}">
                <a16:creationId xmlns:a16="http://schemas.microsoft.com/office/drawing/2014/main" id="{8EA9E8A1-DA53-4CCA-9CB4-DFEBF2287E87}"/>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B</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ase </a:t>
            </a:r>
            <a:r>
              <a:rPr kumimoji="0" lang="fr-FR" sz="1150" b="0" i="0" u="none" strike="noStrike" kern="1200" cap="none" spc="0" normalizeH="0" baseline="0" noProof="0" dirty="0">
                <a:ln>
                  <a:noFill/>
                </a:ln>
                <a:solidFill>
                  <a:srgbClr val="000000"/>
                </a:solidFill>
                <a:effectLst/>
                <a:uLnTx/>
                <a:uFillTx/>
                <a:latin typeface="Arial"/>
                <a:ea typeface="+mn-ea"/>
                <a:cs typeface="+mn-cs"/>
              </a:rPr>
              <a:t>de connaissances CCAM étendue et actualisée, comprenant les projets CCAM, les initiatives de démonstration et de déploiement, les normes, le tout facilitant l'échange des meilleures pratiques et le déploiement des services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Réseau bien établi d'experts et un forum pour les parties prenantes dans les différents domaines thématiques de R&amp;I de la CCAM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C</a:t>
            </a:r>
            <a:r>
              <a:rPr kumimoji="0" lang="fr-FR" sz="1150" b="0" i="0" u="none" strike="noStrike" kern="1200" cap="none" spc="0" normalizeH="0" baseline="0" noProof="0" dirty="0" err="1" smtClean="0">
                <a:ln>
                  <a:noFill/>
                </a:ln>
                <a:solidFill>
                  <a:srgbClr val="000000"/>
                </a:solidFill>
                <a:effectLst/>
                <a:uLnTx/>
                <a:uFillTx/>
                <a:latin typeface="Arial"/>
                <a:ea typeface="+mn-ea"/>
                <a:cs typeface="+mn-cs"/>
              </a:rPr>
              <a:t>ollaboration</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50" b="0" i="0" u="none" strike="noStrike" kern="1200" cap="none" spc="0" normalizeH="0" baseline="0" noProof="0" dirty="0">
                <a:ln>
                  <a:noFill/>
                </a:ln>
                <a:solidFill>
                  <a:srgbClr val="000000"/>
                </a:solidFill>
                <a:effectLst/>
                <a:uLnTx/>
                <a:uFillTx/>
                <a:latin typeface="Arial"/>
                <a:ea typeface="+mn-ea"/>
                <a:cs typeface="+mn-cs"/>
              </a:rPr>
              <a:t>et une coopération solides entre toutes les parties prenantes de la CCAM grâce à des mécanismes efficaces favorisant les échanges de pratiques, d'expériences, d'outils et de méthodologies soutenant un déploiement à grande échelle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E</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changes </a:t>
            </a:r>
            <a:r>
              <a:rPr kumimoji="0" lang="fr-FR" sz="1150" b="0" i="0" u="none" strike="noStrike" kern="1200" cap="none" spc="0" normalizeH="0" baseline="0" noProof="0" dirty="0">
                <a:ln>
                  <a:noFill/>
                </a:ln>
                <a:solidFill>
                  <a:srgbClr val="000000"/>
                </a:solidFill>
                <a:effectLst/>
                <a:uLnTx/>
                <a:uFillTx/>
                <a:latin typeface="Arial"/>
                <a:ea typeface="+mn-ea"/>
                <a:cs typeface="+mn-cs"/>
              </a:rPr>
              <a:t>et une coopération accrus et de qualité entre les États membres de l'UE et les pays associés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M</a:t>
            </a:r>
            <a:r>
              <a:rPr kumimoji="0" lang="fr-FR" sz="1150" b="0" i="0" u="none" strike="noStrike" kern="1200" cap="none" spc="0" normalizeH="0" baseline="0" noProof="0" dirty="0" err="1" smtClean="0">
                <a:ln>
                  <a:noFill/>
                </a:ln>
                <a:solidFill>
                  <a:srgbClr val="000000"/>
                </a:solidFill>
                <a:effectLst/>
                <a:uLnTx/>
                <a:uFillTx/>
                <a:latin typeface="Arial"/>
                <a:ea typeface="+mn-ea"/>
                <a:cs typeface="+mn-cs"/>
              </a:rPr>
              <a:t>éthodologie</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50" b="0" i="0" u="none" strike="noStrike" kern="1200" cap="none" spc="0" normalizeH="0" baseline="0" noProof="0" dirty="0">
                <a:ln>
                  <a:noFill/>
                </a:ln>
                <a:solidFill>
                  <a:srgbClr val="000000"/>
                </a:solidFill>
                <a:effectLst/>
                <a:uLnTx/>
                <a:uFillTx/>
                <a:latin typeface="Arial"/>
                <a:ea typeface="+mn-ea"/>
                <a:cs typeface="+mn-cs"/>
              </a:rPr>
              <a:t>d'évaluation commune de la CCAM largement utilisée en Europe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a:solidFill>
                  <a:srgbClr val="000000"/>
                </a:solidFill>
                <a:latin typeface="Arial"/>
              </a:rPr>
              <a:t>B</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on </a:t>
            </a:r>
            <a:r>
              <a:rPr kumimoji="0" lang="fr-FR" sz="1150" b="0" i="0" u="none" strike="noStrike" kern="1200" cap="none" spc="0" normalizeH="0" baseline="0" noProof="0" dirty="0">
                <a:ln>
                  <a:noFill/>
                </a:ln>
                <a:solidFill>
                  <a:srgbClr val="000000"/>
                </a:solidFill>
                <a:effectLst/>
                <a:uLnTx/>
                <a:uFillTx/>
                <a:latin typeface="Arial"/>
                <a:ea typeface="+mn-ea"/>
                <a:cs typeface="+mn-cs"/>
              </a:rPr>
              <a:t>niveau de compréhension et de sensibilisation à la CCAM parmi les citoyens, les décideurs et les responsables politiques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Assurer la maintenance et l'expansion de la base de connaissances pour aider les parties prenantes de la CCAM et le partenariat CCAM à identifier les futurs besoins pour les initiatives de R&amp;I, d'essai et de démonstration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Assurer une dissémination et proposer des mécanismes efficaces aux parties prenantes pour permettre l'échange d'expériences et de pratiques, stimuler la collaboration et la coopération et parvenir à un consensus sur les défis et les besoins </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futurs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dirty="0" smtClean="0">
                <a:solidFill>
                  <a:srgbClr val="000000"/>
                </a:solidFill>
                <a:latin typeface="Arial"/>
              </a:rPr>
              <a:t>Organiser la conférence EUCAD2027 avec la Commission européenne et le partenariat CCAM</a:t>
            </a: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49</a:t>
            </a:fld>
            <a:endParaRPr lang="fr-FR" dirty="0"/>
          </a:p>
        </p:txBody>
      </p:sp>
    </p:spTree>
    <p:extLst>
      <p:ext uri="{BB962C8B-B14F-4D97-AF65-F5344CB8AC3E}">
        <p14:creationId xmlns:p14="http://schemas.microsoft.com/office/powerpoint/2010/main" val="42055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108452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2 » : Les objectifs</a:t>
            </a:r>
          </a:p>
          <a:p>
            <a:pPr algn="r">
              <a:defRPr/>
            </a:pPr>
            <a:r>
              <a:rPr lang="en-US" sz="1200" b="1" dirty="0"/>
              <a:t>Transport multimodal</a:t>
            </a:r>
            <a:endParaRPr lang="fr-FR" b="1" dirty="0"/>
          </a:p>
        </p:txBody>
      </p:sp>
      <p:sp>
        <p:nvSpPr>
          <p:cNvPr id="7" name="Rectangle 6"/>
          <p:cNvSpPr/>
          <p:nvPr/>
        </p:nvSpPr>
        <p:spPr bwMode="auto">
          <a:xfrm>
            <a:off x="323528" y="1028219"/>
            <a:ext cx="8442808" cy="3216265"/>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Systèmes de transport multimodaux et durables pour les passagers et les marchandises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50" dirty="0">
                <a:solidFill>
                  <a:srgbClr val="000000"/>
                </a:solidFill>
              </a:rPr>
              <a:t>Infrastructures physiques et numériques modernisées et résilientes pour une mobilité multimodale propre, accessible et abordable</a:t>
            </a:r>
          </a:p>
          <a:p>
            <a:pPr marL="171450" indent="-171450" algn="just">
              <a:spcAft>
                <a:spcPts val="600"/>
              </a:spcAft>
              <a:buFont typeface="Arial"/>
              <a:buChar char="•"/>
              <a:defRPr/>
            </a:pPr>
            <a:r>
              <a:rPr lang="fr-FR" sz="1350" dirty="0">
                <a:solidFill>
                  <a:srgbClr val="000000"/>
                </a:solidFill>
              </a:rPr>
              <a:t>Transport de marchandises et une logistique durables et intelligents sur de longues distances et au niveau régional, grâce à une efficacité accrue et à une meilleure </a:t>
            </a:r>
            <a:r>
              <a:rPr lang="fr-FR" sz="1350" dirty="0" err="1">
                <a:solidFill>
                  <a:srgbClr val="000000"/>
                </a:solidFill>
              </a:rPr>
              <a:t>interconnectivité</a:t>
            </a:r>
            <a:r>
              <a:rPr lang="fr-FR" sz="1350" dirty="0">
                <a:solidFill>
                  <a:srgbClr val="000000"/>
                </a:solidFill>
              </a:rPr>
              <a:t>.</a:t>
            </a:r>
          </a:p>
          <a:p>
            <a:pPr marL="171450" indent="-171450" algn="just">
              <a:spcAft>
                <a:spcPts val="600"/>
              </a:spcAft>
              <a:buFont typeface="Arial"/>
              <a:buChar char="•"/>
              <a:defRPr/>
            </a:pPr>
            <a:r>
              <a:rPr lang="fr-FR" sz="1350" dirty="0">
                <a:solidFill>
                  <a:srgbClr val="000000"/>
                </a:solidFill>
              </a:rPr>
              <a:t>Réduction des coûts externes de la mobilité des passagers et du transport de marchandises, et optimisation de l'efficacité et de la résilience des réseaux à l'échelle du système.</a:t>
            </a:r>
          </a:p>
          <a:p>
            <a:pPr marL="171450" indent="-171450" algn="just">
              <a:spcAft>
                <a:spcPts val="600"/>
              </a:spcAft>
              <a:buFont typeface="Arial"/>
              <a:buChar char="•"/>
              <a:defRPr/>
            </a:pPr>
            <a:r>
              <a:rPr lang="fr-FR" sz="1350" dirty="0">
                <a:solidFill>
                  <a:srgbClr val="000000"/>
                </a:solidFill>
              </a:rPr>
              <a:t>Renforcement de la capacité locale et/ou régionale de gouvernance et d'innovation en matière de mobilité des passagers et de transport de marchandises.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50</a:t>
            </a:fld>
            <a:endParaRPr lang="fr-FR" dirty="0"/>
          </a:p>
        </p:txBody>
      </p:sp>
    </p:spTree>
    <p:extLst>
      <p:ext uri="{BB962C8B-B14F-4D97-AF65-F5344CB8AC3E}">
        <p14:creationId xmlns:p14="http://schemas.microsoft.com/office/powerpoint/2010/main" val="2321857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HORIZON-CL5-2024-D6-01-06: Optimising multimodal network and traffic management, harnessing data from infrastructures, mobility of passengers and freight transport</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(TRL à la fin du projet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728000"/>
            <a:ext cx="8612830" cy="307584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00" dirty="0">
                <a:solidFill>
                  <a:srgbClr val="000000"/>
                </a:solidFill>
                <a:latin typeface="Arial"/>
              </a:rPr>
              <a:t>G</a:t>
            </a:r>
            <a:r>
              <a:rPr kumimoji="0" lang="fr-FR" sz="1100" b="0" i="0" u="none" strike="noStrike" kern="1200" cap="none" spc="0" normalizeH="0" baseline="0" noProof="0" dirty="0" err="1" smtClean="0">
                <a:ln>
                  <a:noFill/>
                </a:ln>
                <a:solidFill>
                  <a:srgbClr val="000000"/>
                </a:solidFill>
                <a:effectLst/>
                <a:uLnTx/>
                <a:uFillTx/>
                <a:latin typeface="Arial"/>
                <a:ea typeface="+mn-ea"/>
                <a:cs typeface="+mn-cs"/>
              </a:rPr>
              <a:t>estion</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100" b="0" i="0" u="none" strike="noStrike" kern="1200" cap="none" spc="0" normalizeH="0" baseline="0" noProof="0" dirty="0">
                <a:ln>
                  <a:noFill/>
                </a:ln>
                <a:solidFill>
                  <a:srgbClr val="000000"/>
                </a:solidFill>
                <a:effectLst/>
                <a:uLnTx/>
                <a:uFillTx/>
                <a:latin typeface="Arial"/>
                <a:ea typeface="+mn-ea"/>
                <a:cs typeface="+mn-cs"/>
              </a:rPr>
              <a:t>optimisée du réseau de transport multimodal et du trafic, pour une mobilité porte-à-porte efficace des passagers et du fret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Solutions </a:t>
            </a:r>
            <a:r>
              <a:rPr kumimoji="0" lang="fr-FR" sz="1100" b="0" i="0" u="none" strike="noStrike" kern="1200" cap="none" spc="0" normalizeH="0" baseline="0" noProof="0" dirty="0">
                <a:ln>
                  <a:noFill/>
                </a:ln>
                <a:solidFill>
                  <a:srgbClr val="000000"/>
                </a:solidFill>
                <a:effectLst/>
                <a:uLnTx/>
                <a:uFillTx/>
                <a:latin typeface="Arial"/>
                <a:ea typeface="+mn-ea"/>
                <a:cs typeface="+mn-cs"/>
              </a:rPr>
              <a:t>validées pour un échange de données efficace et sécurisé entre tous les modes de transport, pour une gestion dynamique et réactive du réseau multimodal et du trafic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Systèmes </a:t>
            </a:r>
            <a:r>
              <a:rPr kumimoji="0" lang="fr-FR" sz="1100" b="0" i="0" u="none" strike="noStrike" kern="1200" cap="none" spc="0" normalizeH="0" baseline="0" noProof="0" dirty="0">
                <a:ln>
                  <a:noFill/>
                </a:ln>
                <a:solidFill>
                  <a:srgbClr val="000000"/>
                </a:solidFill>
                <a:effectLst/>
                <a:uLnTx/>
                <a:uFillTx/>
                <a:latin typeface="Arial"/>
                <a:ea typeface="+mn-ea"/>
                <a:cs typeface="+mn-cs"/>
              </a:rPr>
              <a:t>validés pour la détection précise et la résolution des points de blocage du réseau, améliorant la sûreté, la sécurité, la résilience et la performance globale du réseau de transport, et permettant une gestion proactive de la mobilité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Nouveaux </a:t>
            </a:r>
            <a:r>
              <a:rPr kumimoji="0" lang="fr-FR" sz="1100" b="0" i="0" u="none" strike="noStrike" kern="1200" cap="none" spc="0" normalizeH="0" baseline="0" noProof="0" dirty="0">
                <a:ln>
                  <a:noFill/>
                </a:ln>
                <a:solidFill>
                  <a:srgbClr val="000000"/>
                </a:solidFill>
                <a:effectLst/>
                <a:uLnTx/>
                <a:uFillTx/>
                <a:latin typeface="Arial"/>
                <a:ea typeface="+mn-ea"/>
                <a:cs typeface="+mn-cs"/>
              </a:rPr>
              <a:t>outils et services pour optimiser la mobilité des passagers et des marchandises en réduisant les embouteillages et en améliorant les flux de trafic multimodal (réduction de 30% du retard moyen des déplacements)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a:t>
            </a:r>
            <a:r>
              <a:rPr kumimoji="0" lang="fr-FR" sz="11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fr-FR" sz="11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tester une nouvelle génération de réseaux de transport et de systèmes de gestion du trafic multimodaux, flexibles, agiles et adaptables, sûrs et résilients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Evaluer et simuler les effets des nouvelles formes de mobilité et des services innovants sur le réseau multimodal et la gestion du trafic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des simulations pour l'optimisation des modèles de trafic à l'échelle du réseau, en vue d'un "optimum social" et d'une évaluation des options de mobilité pour la mobilité multimodale et les flux de marchandises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Collecter, agréger et analyser les données à l'échelle du réseau provenant des infrastructures, des véhicules/navires et des utilisateurs, et pour différents modes de transport, parties prenantes et pays</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51</a:t>
            </a:fld>
            <a:endParaRPr lang="fr-FR" dirty="0"/>
          </a:p>
        </p:txBody>
      </p:sp>
    </p:spTree>
    <p:extLst>
      <p:ext uri="{BB962C8B-B14F-4D97-AF65-F5344CB8AC3E}">
        <p14:creationId xmlns:p14="http://schemas.microsoft.com/office/powerpoint/2010/main" val="3060841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HORIZON-CL5-2024-D6-01-07: Scaling up logistics innovations supporting freight transport </a:t>
            </a:r>
            <a:r>
              <a:rPr lang="en-US" sz="1400" b="1" dirty="0" err="1">
                <a:solidFill>
                  <a:schemeClr val="tx1"/>
                </a:solidFill>
              </a:rPr>
              <a:t>decarbonisation</a:t>
            </a:r>
            <a:r>
              <a:rPr lang="en-US" sz="1400" b="1" dirty="0">
                <a:solidFill>
                  <a:schemeClr val="tx1"/>
                </a:solidFill>
              </a:rPr>
              <a:t> in an affordable way</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projet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10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800000"/>
            <a:ext cx="8612830" cy="3075845"/>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Réduction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des émissions de gaz à effet de serre de 55% d'ici 2030 dans les réseaux considérés par le projet, sans réduire la performance globale de la chaîne d'approvisionnement logistique et en tenant compte de tous les coûts et externalités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Identification, démonstration et mesure des gains en termes d'efficacité opérationnelle et d'impact environnemental résultant de la mise en œuvre de l’internet physique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Concepts </a:t>
            </a:r>
            <a:r>
              <a:rPr kumimoji="0" lang="fr-FR" sz="1100" b="0" i="0" u="none" strike="noStrike" kern="1200" cap="none" spc="0" normalizeH="0" baseline="0" noProof="0" dirty="0">
                <a:ln>
                  <a:noFill/>
                </a:ln>
                <a:solidFill>
                  <a:srgbClr val="000000"/>
                </a:solidFill>
                <a:effectLst/>
                <a:uLnTx/>
                <a:uFillTx/>
                <a:latin typeface="Arial"/>
                <a:ea typeface="+mn-ea"/>
                <a:cs typeface="+mn-cs"/>
              </a:rPr>
              <a:t>logistiques accélérant la décarbonisation du fret et l'adoption de véhicules/navires à zéro émission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Faire la démonstration d’au moins 10 processus, procédures et services normalisés, ouverts, et qui fonctionnent dans plusieurs nœuds logistiques et offrent un accès fluide aux utilisateurs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démontrer la compatibilité et l'interopérabilité de la gamme complète d'unités de transport multimodal normalisées (et ce même entre les modes de transport)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une </a:t>
            </a:r>
            <a:r>
              <a:rPr kumimoji="0" lang="fr-FR" sz="1100" b="0" i="0" u="none" strike="noStrike" kern="1200" cap="none" spc="0" normalizeH="0" baseline="0" noProof="0" dirty="0">
                <a:ln>
                  <a:noFill/>
                </a:ln>
                <a:solidFill>
                  <a:srgbClr val="000000"/>
                </a:solidFill>
                <a:effectLst/>
                <a:uLnTx/>
                <a:uFillTx/>
                <a:latin typeface="Arial"/>
                <a:ea typeface="+mn-ea"/>
                <a:cs typeface="+mn-cs"/>
              </a:rPr>
              <a:t>connectivité évolutive des réseaux logistiques multimodaux, démontrer des modèles et des processus, soutenus par l'intelligence artificielle, l'internet des objets, etc., qui peuvent accroître dynamiquement l'utilisation des actifs et des ressources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Démontrer les avantages (e.g. réduction des émissions de GES) des stockages décentralisés pour répondre aux délais à court terme avec des stocks plus proches du consommateur</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52</a:t>
            </a:fld>
            <a:endParaRPr lang="fr-FR" dirty="0"/>
          </a:p>
        </p:txBody>
      </p:sp>
    </p:spTree>
    <p:extLst>
      <p:ext uri="{BB962C8B-B14F-4D97-AF65-F5344CB8AC3E}">
        <p14:creationId xmlns:p14="http://schemas.microsoft.com/office/powerpoint/2010/main" val="2985819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HORIZON-CL5-2024-D6-01-08: Improved transport infrastructure performance – Innovative digital tools and solutions to monitor and improve the management and operation of transport infrastructure</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t>
            </a:r>
            <a:r>
              <a:rPr kumimoji="0" lang="fr-FR" sz="1800" b="1" i="0" u="none" strike="noStrike" kern="1200" cap="none" spc="0" normalizeH="0" baseline="0" noProof="0" dirty="0" smtClean="0">
                <a:ln>
                  <a:noFill/>
                </a:ln>
                <a:effectLst/>
                <a:uLnTx/>
                <a:uFillTx/>
                <a:latin typeface="Arial"/>
                <a:ea typeface="+mn-ea"/>
                <a:cs typeface="+mn-cs"/>
              </a:rPr>
              <a:t>appels </a:t>
            </a:r>
            <a:r>
              <a:rPr kumimoji="0" lang="fr-FR" sz="1800" b="1" i="0" u="none" strike="noStrike" kern="1200" cap="none" spc="0" normalizeH="0" baseline="0" noProof="0" dirty="0">
                <a:ln>
                  <a:noFill/>
                </a:ln>
                <a:effectLst/>
                <a:uLnTx/>
                <a:uFillTx/>
                <a:latin typeface="Arial"/>
                <a:ea typeface="+mn-ea"/>
                <a:cs typeface="+mn-cs"/>
              </a:rPr>
              <a:t>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projet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728000"/>
            <a:ext cx="8612830" cy="307584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Meilleure interconnexion des infrastructures et des moyens de transport, pour optimiser la mobilité porte-à-porte des passagers et des marchandises en garantissant une réduction d'au moins 30 % du retard moyen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des coûts d'exploitation des transports de 20 % pour les opérateurs de transport, et une réduction de 20 % de la consommation de combustibles fossiles dans les transports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Évaluation et réaménagement des infrastructures existantes afin d'assurer leur utilisation efficace et sûre par les différents modes de transport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Augmentation de la robustesse des infrastructures de transport en réduisant de 30 % leur probabilité de défaillance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Réduction des émissions de GES et d'autres polluants dues au transport de 30 % d'ici 2030 dans les démonstrations pilotes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Améliorer les performances des infrastructures de transport et accroître la multimodalité grâce à l'utilisation d'outils numériques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Démontrer la capacité à traiter les données brutes pour en faire des données intelligentes pour optimiser les processus de gestion des infrastructures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Améliorer la prévision de la demande à partir des comportements individuels, permettant une gestion appropriée de la capacité modale et de la demande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Réaliser au moins 3 démonstrations en environnement opérationnel (TRL&gt;7) sur des infrastructures de transport terrestre et fluvial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53</a:t>
            </a:fld>
            <a:endParaRPr lang="fr-FR" dirty="0"/>
          </a:p>
        </p:txBody>
      </p:sp>
    </p:spTree>
    <p:extLst>
      <p:ext uri="{BB962C8B-B14F-4D97-AF65-F5344CB8AC3E}">
        <p14:creationId xmlns:p14="http://schemas.microsoft.com/office/powerpoint/2010/main" val="2365505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HORIZON-CL5-2024-D6-01-09: Policies and governance shaping the future transport and mobility systems</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t>
            </a:r>
            <a:r>
              <a:rPr kumimoji="0" lang="fr-FR" sz="1800" b="1" i="0" u="none" strike="noStrike" kern="1200" cap="none" spc="0" normalizeH="0" baseline="0" noProof="0" dirty="0" smtClean="0">
                <a:ln>
                  <a:noFill/>
                </a:ln>
                <a:effectLst/>
                <a:uLnTx/>
                <a:uFillTx/>
                <a:latin typeface="Arial"/>
                <a:ea typeface="+mn-ea"/>
                <a:cs typeface="+mn-cs"/>
              </a:rPr>
              <a:t>appels</a:t>
            </a:r>
            <a:r>
              <a:rPr kumimoji="0" lang="fr-FR" sz="1800" b="1" i="0" u="none" strike="noStrike" kern="1200" cap="none" spc="0" normalizeH="0" noProof="0" dirty="0" smtClean="0">
                <a:ln>
                  <a:noFill/>
                </a:ln>
                <a:effectLst/>
                <a:uLnTx/>
                <a:uFillTx/>
                <a:latin typeface="Arial"/>
                <a:ea typeface="+mn-ea"/>
                <a:cs typeface="+mn-cs"/>
              </a:rPr>
              <a:t>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Arial"/>
                <a:ea typeface="+mn-ea"/>
                <a:cs typeface="+mn-cs"/>
              </a:rPr>
              <a:t>Transport multimodal</a:t>
            </a: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54A56825-651D-49E8-83A5-FFE0DFC6EE66}"/>
              </a:ext>
            </a:extLst>
          </p:cNvPr>
          <p:cNvSpPr txBox="1"/>
          <p:nvPr/>
        </p:nvSpPr>
        <p:spPr bwMode="gray">
          <a:xfrm>
            <a:off x="360000" y="1800000"/>
            <a:ext cx="8748000" cy="3192159"/>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compréhension des effets de la gouvernance, des politiques et des incitations, mais aussi de l'utilisation des sols et de l'aménagement du territoire, sur les choix d'utiliser un mode de transport et/ou de mobilité spécifique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Renforcement </a:t>
            </a:r>
            <a:r>
              <a:rPr kumimoji="0" lang="fr-FR" sz="1150" b="0" i="0" u="none" strike="noStrike" kern="1200" cap="none" spc="0" normalizeH="0" baseline="0" noProof="0" dirty="0">
                <a:ln>
                  <a:noFill/>
                </a:ln>
                <a:solidFill>
                  <a:srgbClr val="000000"/>
                </a:solidFill>
                <a:effectLst/>
                <a:uLnTx/>
                <a:uFillTx/>
                <a:latin typeface="Arial"/>
                <a:ea typeface="+mn-ea"/>
                <a:cs typeface="+mn-cs"/>
              </a:rPr>
              <a:t>de l'engagement public dans l'élaboration conjointe de politiques de transport et de mobilité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Interventions </a:t>
            </a:r>
            <a:r>
              <a:rPr kumimoji="0" lang="fr-FR" sz="1150" b="0" i="0" u="none" strike="noStrike" kern="1200" cap="none" spc="0" normalizeH="0" baseline="0" noProof="0" dirty="0">
                <a:ln>
                  <a:noFill/>
                </a:ln>
                <a:solidFill>
                  <a:srgbClr val="000000"/>
                </a:solidFill>
                <a:effectLst/>
                <a:uLnTx/>
                <a:uFillTx/>
                <a:latin typeface="Arial"/>
                <a:ea typeface="+mn-ea"/>
                <a:cs typeface="+mn-cs"/>
              </a:rPr>
              <a:t>politiques conjointement menées avec les groupes cibles, et renforcement des modèles de coopération entre la recherche et les politiques afin de renforcer l'impact et la confiance dans la science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Politiques </a:t>
            </a:r>
            <a:r>
              <a:rPr kumimoji="0" lang="fr-FR" sz="1150" b="0" i="0" u="none" strike="noStrike" kern="1200" cap="none" spc="0" normalizeH="0" baseline="0" noProof="0" dirty="0">
                <a:ln>
                  <a:noFill/>
                </a:ln>
                <a:solidFill>
                  <a:srgbClr val="000000"/>
                </a:solidFill>
                <a:effectLst/>
                <a:uLnTx/>
                <a:uFillTx/>
                <a:latin typeface="Arial"/>
                <a:ea typeface="+mn-ea"/>
                <a:cs typeface="+mn-cs"/>
              </a:rPr>
              <a:t>de transport et de mobilité nationales, régionales et transnationales plus efficaces et plus durables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exploitation du potentiel des données numérisées sur la mobilité tout en protégeant la vie privée des citoyens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Analyser l'influence des politiciens sur l'élaboration de politiques de transport durables et non durables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Proposer des approches permettant de mieux intégrer les politiques de mobilité aux côtés de politiques d'autres secteurs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Etudier comment les villes de petite et moyenne taille et les zones métropolitaines gèrent l'émergence de la micromobilité et comment les véhicules sans conducteur sont susceptibles d'affecter les zones urbaines et l’aménagement du territoire</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54</a:t>
            </a:fld>
            <a:endParaRPr lang="fr-FR" dirty="0"/>
          </a:p>
        </p:txBody>
      </p:sp>
    </p:spTree>
    <p:extLst>
      <p:ext uri="{BB962C8B-B14F-4D97-AF65-F5344CB8AC3E}">
        <p14:creationId xmlns:p14="http://schemas.microsoft.com/office/powerpoint/2010/main" val="1779700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6 , « sous-partie 3 » : Les objectifs</a:t>
            </a:r>
          </a:p>
          <a:p>
            <a:pPr algn="r">
              <a:defRPr/>
            </a:pPr>
            <a:r>
              <a:rPr lang="en-US" sz="1200" b="1" dirty="0" err="1"/>
              <a:t>Sécurité</a:t>
            </a:r>
            <a:r>
              <a:rPr lang="en-US" sz="1200" b="1" dirty="0"/>
              <a:t> &amp; </a:t>
            </a:r>
            <a:r>
              <a:rPr lang="en-US" sz="1200" b="1" dirty="0" err="1"/>
              <a:t>résilience</a:t>
            </a:r>
            <a:endParaRPr lang="fr-FR" b="1" dirty="0"/>
          </a:p>
        </p:txBody>
      </p:sp>
      <p:sp>
        <p:nvSpPr>
          <p:cNvPr id="7" name="Rectangle 6"/>
          <p:cNvSpPr/>
          <p:nvPr/>
        </p:nvSpPr>
        <p:spPr bwMode="auto">
          <a:xfrm>
            <a:off x="323528" y="1028219"/>
            <a:ext cx="8442808" cy="3708708"/>
          </a:xfrm>
          <a:prstGeom prst="rect">
            <a:avLst/>
          </a:prstGeom>
        </p:spPr>
        <p:txBody>
          <a:bodyPr wrap="square">
            <a:spAutoFit/>
          </a:bodyPr>
          <a:lstStyle/>
          <a:p>
            <a:pPr lvl="0" algn="just">
              <a:defRPr/>
            </a:pPr>
            <a:r>
              <a:rPr lang="fr-FR" sz="1600" b="1" dirty="0">
                <a:solidFill>
                  <a:srgbClr val="000099"/>
                </a:solidFill>
              </a:rPr>
              <a:t>3</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Sécurité et résilience - par mode et dans tous les modes de transport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1" u="none" strike="noStrike" cap="none" spc="0" dirty="0">
              <a:ln>
                <a:noFill/>
              </a:ln>
              <a:solidFill>
                <a:srgbClr val="000000"/>
              </a:solidFill>
            </a:endParaRPr>
          </a:p>
          <a:p>
            <a:pPr algn="just">
              <a:spcAft>
                <a:spcPts val="600"/>
              </a:spcAft>
              <a:defRPr/>
            </a:pPr>
            <a:r>
              <a:rPr lang="fr-FR" sz="1200" i="1" dirty="0">
                <a:solidFill>
                  <a:srgbClr val="000000"/>
                </a:solidFill>
              </a:rPr>
              <a:t>Sécurité dans les zones urbaines / Sécurité du transport routier</a:t>
            </a:r>
          </a:p>
          <a:p>
            <a:pPr marL="171450" indent="-171450" algn="just">
              <a:spcAft>
                <a:spcPts val="600"/>
              </a:spcAft>
              <a:buFont typeface="Arial"/>
              <a:buChar char="•"/>
              <a:defRPr/>
            </a:pPr>
            <a:r>
              <a:rPr lang="fr-FR" sz="1200" dirty="0">
                <a:solidFill>
                  <a:srgbClr val="000000"/>
                </a:solidFill>
              </a:rPr>
              <a:t>Réduction radicale du nombre de blessés graves et de morts d'ici 2030 et mise en place d'un cadre pour améliorer la culture de la sécurité routière dans l'UE.</a:t>
            </a:r>
          </a:p>
          <a:p>
            <a:pPr marL="171450" indent="-171450" algn="just">
              <a:spcAft>
                <a:spcPts val="600"/>
              </a:spcAft>
              <a:buFont typeface="Arial"/>
              <a:buChar char="•"/>
              <a:defRPr/>
            </a:pPr>
            <a:r>
              <a:rPr lang="fr-FR" sz="1200" dirty="0">
                <a:solidFill>
                  <a:srgbClr val="000000"/>
                </a:solidFill>
              </a:rPr>
              <a:t>Éviter les risques et les collisions et trouver de nouveaux moyens de réduire les conséquences à long terme des accidents de la route.</a:t>
            </a:r>
          </a:p>
          <a:p>
            <a:pPr marL="171450" indent="-171450" algn="just">
              <a:spcAft>
                <a:spcPts val="600"/>
              </a:spcAft>
              <a:buFont typeface="Arial"/>
              <a:buChar char="•"/>
              <a:defRPr/>
            </a:pPr>
            <a:r>
              <a:rPr lang="fr-FR" sz="1200" dirty="0">
                <a:solidFill>
                  <a:srgbClr val="000000"/>
                </a:solidFill>
              </a:rPr>
              <a:t>Minimiser les effets des changements perturbateurs sur la sécurité des transports, améliorer la résilience des systèmes de transport, et améliorer la sécurité des infrastructures sur les routes urbaines et les routes rurales secondaires. </a:t>
            </a:r>
          </a:p>
          <a:p>
            <a:pPr algn="just">
              <a:spcAft>
                <a:spcPts val="600"/>
              </a:spcAft>
              <a:defRPr/>
            </a:pPr>
            <a:r>
              <a:rPr lang="fr-FR" sz="1200" i="1" dirty="0">
                <a:solidFill>
                  <a:srgbClr val="000000"/>
                </a:solidFill>
              </a:rPr>
              <a:t>Sécurité et résilience des voies navigables</a:t>
            </a:r>
          </a:p>
          <a:p>
            <a:pPr marL="171450" indent="-171450" algn="just">
              <a:spcAft>
                <a:spcPts val="600"/>
              </a:spcAft>
              <a:buFont typeface="Arial"/>
              <a:buChar char="•"/>
              <a:defRPr/>
            </a:pPr>
            <a:r>
              <a:rPr lang="fr-FR" sz="1200" dirty="0">
                <a:solidFill>
                  <a:srgbClr val="000000"/>
                </a:solidFill>
              </a:rPr>
              <a:t>Assurer une exploitation sûre et sécurisée des technologies (numérisation, l'internet des objets et capteurs). </a:t>
            </a:r>
          </a:p>
          <a:p>
            <a:pPr algn="just">
              <a:spcAft>
                <a:spcPts val="600"/>
              </a:spcAft>
              <a:defRPr/>
            </a:pPr>
            <a:r>
              <a:rPr lang="fr-FR" sz="1200" i="1" dirty="0">
                <a:solidFill>
                  <a:srgbClr val="000000"/>
                </a:solidFill>
              </a:rPr>
              <a:t>Sécurité et résilience de l'aviation</a:t>
            </a:r>
          </a:p>
          <a:p>
            <a:pPr marL="171450" indent="-171450" algn="just">
              <a:spcAft>
                <a:spcPts val="600"/>
              </a:spcAft>
              <a:buFont typeface="Arial"/>
              <a:buChar char="•"/>
              <a:defRPr/>
            </a:pPr>
            <a:r>
              <a:rPr lang="fr-FR" sz="1200" dirty="0">
                <a:solidFill>
                  <a:srgbClr val="000000"/>
                </a:solidFill>
              </a:rPr>
              <a:t>Assurer la sécurité par la transformation de l'aviation.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55</a:t>
            </a:fld>
            <a:endParaRPr lang="fr-FR" dirty="0"/>
          </a:p>
        </p:txBody>
      </p:sp>
    </p:spTree>
    <p:extLst>
      <p:ext uri="{BB962C8B-B14F-4D97-AF65-F5344CB8AC3E}">
        <p14:creationId xmlns:p14="http://schemas.microsoft.com/office/powerpoint/2010/main" val="214310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HORIZON-CL5-2024-D6-01-10: Ensuring the safety, resilience and security </a:t>
            </a:r>
            <a:r>
              <a:rPr lang="en-US" sz="1400" b="1" dirty="0" smtClean="0">
                <a:solidFill>
                  <a:schemeClr val="tx1"/>
                </a:solidFill>
              </a:rPr>
              <a:t>of </a:t>
            </a:r>
            <a:r>
              <a:rPr lang="en-US" sz="1400" b="1" dirty="0">
                <a:solidFill>
                  <a:schemeClr val="tx1"/>
                </a:solidFill>
              </a:rPr>
              <a:t>waterborne digital systems</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lvl="0">
              <a:defRPr/>
            </a:pPr>
            <a:r>
              <a:rPr lang="fr-FR" sz="1200" b="1" dirty="0"/>
              <a:t>Sécurité et résilience </a:t>
            </a:r>
            <a:endParaRPr kumimoji="0" lang="fr-FR" sz="1200" b="1" i="0" u="none" strike="noStrike" kern="1200" cap="none" spc="0" normalizeH="0" baseline="0" noProof="0" dirty="0">
              <a:ln>
                <a:noFill/>
              </a:ln>
              <a:effectLst/>
              <a:uLnTx/>
              <a:uFillTx/>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(TRL à la fin du projet 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5">
            <a:extLst>
              <a:ext uri="{FF2B5EF4-FFF2-40B4-BE49-F238E27FC236}">
                <a16:creationId xmlns:a16="http://schemas.microsoft.com/office/drawing/2014/main" id="{F9262603-ED06-49AB-A562-29101F8AC7C5}"/>
              </a:ext>
            </a:extLst>
          </p:cNvPr>
          <p:cNvSpPr txBox="1"/>
          <p:nvPr/>
        </p:nvSpPr>
        <p:spPr bwMode="gray">
          <a:xfrm>
            <a:off x="360000" y="1800000"/>
            <a:ext cx="8612830" cy="3075845"/>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Amélioration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sécurité et de la résilience des systèmes numériques embarqués, en tenant compte à la fois des actions malveillantes et des défaillances des systèmes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Amélioration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conception des systèmes traitant des questions liées aux facteurs humains dans l'évolution des niveaux d'interaction entre l'homme et les systèmes automatisés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Conception </a:t>
            </a:r>
            <a:r>
              <a:rPr kumimoji="0" lang="fr-FR" sz="1100" b="0" i="0" u="none" strike="noStrike" kern="1200" cap="none" spc="0" normalizeH="0" baseline="0" noProof="0" dirty="0">
                <a:ln>
                  <a:noFill/>
                </a:ln>
                <a:solidFill>
                  <a:srgbClr val="000000"/>
                </a:solidFill>
                <a:effectLst/>
                <a:uLnTx/>
                <a:uFillTx/>
                <a:latin typeface="Arial"/>
                <a:ea typeface="+mn-ea"/>
                <a:cs typeface="+mn-cs"/>
              </a:rPr>
              <a:t>robuste des systèmes numériques et connectés pour la sécurité et la résilience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Elaboration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et une dissémination de méthodologies d’analyse de risques efficaces et de validation des systèmes numériques embarqués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Sécurité </a:t>
            </a:r>
            <a:r>
              <a:rPr kumimoji="0" lang="fr-FR" sz="1100" b="0" i="0" u="none" strike="noStrike" kern="1200" cap="none" spc="0" normalizeH="0" baseline="0" noProof="0" dirty="0">
                <a:ln>
                  <a:noFill/>
                </a:ln>
                <a:solidFill>
                  <a:srgbClr val="000000"/>
                </a:solidFill>
                <a:effectLst/>
                <a:uLnTx/>
                <a:uFillTx/>
                <a:latin typeface="Arial"/>
                <a:ea typeface="+mn-ea"/>
                <a:cs typeface="+mn-cs"/>
              </a:rPr>
              <a:t>accrue des logiciels, incluant l'analyse fonctionnelle et l'évaluation de la fiabilité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Amélioration </a:t>
            </a:r>
            <a:r>
              <a:rPr kumimoji="0" lang="fr-FR" sz="1100" b="0" i="0" u="none" strike="noStrike" kern="1200" cap="none" spc="0" normalizeH="0" baseline="0" noProof="0" dirty="0">
                <a:ln>
                  <a:noFill/>
                </a:ln>
                <a:solidFill>
                  <a:srgbClr val="000000"/>
                </a:solidFill>
                <a:effectLst/>
                <a:uLnTx/>
                <a:uFillTx/>
                <a:latin typeface="Arial"/>
                <a:ea typeface="+mn-ea"/>
                <a:cs typeface="+mn-cs"/>
              </a:rPr>
              <a:t>de la cybersécurité pour l'exploitation et la maintenance, incluant la maintenance des logiciels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une méthodologie d’analyse de risques (HAZOP) pour les navires fortement connectés et numérisés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faire la démonstration (numérique ou expérimentale) des méthodologies de validation de la sécurité, de la résilience et du bon fonctionnement des systèmes numériques et connectés essentiels à la sécurité des navires</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56</a:t>
            </a:fld>
            <a:endParaRPr lang="fr-FR" dirty="0"/>
          </a:p>
        </p:txBody>
      </p:sp>
    </p:spTree>
    <p:extLst>
      <p:ext uri="{BB962C8B-B14F-4D97-AF65-F5344CB8AC3E}">
        <p14:creationId xmlns:p14="http://schemas.microsoft.com/office/powerpoint/2010/main" val="351025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HORIZON-CL5-2024-D6-01-11: Effects of disruptive changes in transport: towards resilient, safe and energy efficient mobility</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lvl="0">
              <a:defRPr/>
            </a:pPr>
            <a:r>
              <a:rPr lang="fr-FR" sz="1200" b="1" dirty="0"/>
              <a:t>Sécurité et résilience </a:t>
            </a:r>
            <a:endParaRPr kumimoji="0" lang="fr-FR" sz="1200" b="1" i="0" u="none" strike="noStrike" kern="1200" cap="none" spc="0" normalizeH="0" baseline="0" noProof="0" dirty="0">
              <a:ln>
                <a:noFill/>
              </a:ln>
              <a:effectLst/>
              <a:uLnTx/>
              <a:uFillTx/>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3-3.5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17D5A94C-0063-4AEE-BDEA-A4EFCB210BD0}"/>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Systèmes </a:t>
            </a:r>
            <a:r>
              <a:rPr kumimoji="0" lang="fr-FR" sz="1150" b="0" i="0" u="none" strike="noStrike" kern="1200" cap="none" spc="0" normalizeH="0" baseline="0" noProof="0" dirty="0">
                <a:ln>
                  <a:noFill/>
                </a:ln>
                <a:solidFill>
                  <a:srgbClr val="000000"/>
                </a:solidFill>
                <a:effectLst/>
                <a:uLnTx/>
                <a:uFillTx/>
                <a:latin typeface="Arial"/>
                <a:ea typeface="+mn-ea"/>
                <a:cs typeface="+mn-cs"/>
              </a:rPr>
              <a:t>de transport résilients, préparés aux changements perturbateurs de différentes natures, et favorisant ainsi une amélioration constante de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1150" noProof="0" dirty="0" smtClean="0">
                <a:solidFill>
                  <a:srgbClr val="000000"/>
                </a:solidFill>
                <a:latin typeface="Arial"/>
              </a:rPr>
              <a:t>I</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ntégration </a:t>
            </a:r>
            <a:r>
              <a:rPr kumimoji="0" lang="fr-FR" sz="1150" b="0" i="0" u="none" strike="noStrike" kern="1200" cap="none" spc="0" normalizeH="0" baseline="0" noProof="0" dirty="0">
                <a:ln>
                  <a:noFill/>
                </a:ln>
                <a:solidFill>
                  <a:srgbClr val="000000"/>
                </a:solidFill>
                <a:effectLst/>
                <a:uLnTx/>
                <a:uFillTx/>
                <a:latin typeface="Arial"/>
                <a:ea typeface="+mn-ea"/>
                <a:cs typeface="+mn-cs"/>
              </a:rPr>
              <a:t>de la résilience aux événements inattendus (pandémies, catastrophes naturelles, etc.) en tant que principe de conception et de développement des futurs systèmes de transport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compréhension de la façon dont les changements soudains dans la disponibilité des moyens de transport affectent la sécurité des utilisateurs des systèmes de transport, ainsi que les effets psychologiques sous-jacents des réactions des utilisateurs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Identifier les scénarios de changements disruptifs susceptibles de rendre un système de transport instable, en analyser les conséquences sur la sécurité des transports et élaborer des solutions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Analyser la manière dont les différences socio-économiques peuvent affecter la sécurité des individus en cas de changements perturbateurs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Étudier comment le concept de résilience du système peut être appliqué et utilisé pour améliorer la sécurité des transports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57</a:t>
            </a:fld>
            <a:endParaRPr lang="fr-FR" dirty="0"/>
          </a:p>
        </p:txBody>
      </p:sp>
    </p:spTree>
    <p:extLst>
      <p:ext uri="{BB962C8B-B14F-4D97-AF65-F5344CB8AC3E}">
        <p14:creationId xmlns:p14="http://schemas.microsoft.com/office/powerpoint/2010/main" val="1719409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HORIZON-CL5-2024-D6-01-12: A new framework to improve traffic safety culture in the EU</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lvl="0">
              <a:defRPr/>
            </a:pPr>
            <a:r>
              <a:rPr lang="fr-FR" sz="1200" b="1" dirty="0"/>
              <a:t>Sécurité et résilience </a:t>
            </a:r>
            <a:endParaRPr kumimoji="0" lang="fr-FR" sz="1200" b="1" i="0" u="none" strike="noStrike" kern="1200" cap="none" spc="0" normalizeH="0" baseline="0" noProof="0" dirty="0">
              <a:ln>
                <a:noFill/>
              </a:ln>
              <a:effectLst/>
              <a:uLnTx/>
              <a:uFillTx/>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3.5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17D5A94C-0063-4AEE-BDEA-A4EFCB210BD0}"/>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Culture </a:t>
            </a:r>
            <a:r>
              <a:rPr kumimoji="0" lang="fr-FR" sz="1150" b="0" i="0" u="none" strike="noStrike" kern="1200" cap="none" spc="0" normalizeH="0" baseline="0" noProof="0" dirty="0">
                <a:ln>
                  <a:noFill/>
                </a:ln>
                <a:solidFill>
                  <a:srgbClr val="000000"/>
                </a:solidFill>
                <a:effectLst/>
                <a:uLnTx/>
                <a:uFillTx/>
                <a:latin typeface="Arial"/>
                <a:ea typeface="+mn-ea"/>
                <a:cs typeface="+mn-cs"/>
              </a:rPr>
              <a:t>positive </a:t>
            </a:r>
            <a:r>
              <a:rPr kumimoji="0" lang="fr-FR" sz="1150" b="0" i="0" u="none" strike="noStrike" kern="1200" cap="none" spc="0" normalizeH="0" baseline="0" noProof="0" dirty="0" smtClean="0">
                <a:ln>
                  <a:noFill/>
                </a:ln>
                <a:solidFill>
                  <a:srgbClr val="000000"/>
                </a:solidFill>
                <a:effectLst/>
                <a:uLnTx/>
                <a:uFillTx/>
                <a:latin typeface="Arial"/>
                <a:ea typeface="+mn-ea"/>
                <a:cs typeface="+mn-cs"/>
              </a:rPr>
              <a:t>de la </a:t>
            </a:r>
            <a:r>
              <a:rPr kumimoji="0" lang="fr-FR" sz="1150" b="0" i="0" u="none" strike="noStrike" kern="1200" cap="none" spc="0" normalizeH="0" baseline="0" noProof="0" dirty="0">
                <a:ln>
                  <a:noFill/>
                </a:ln>
                <a:solidFill>
                  <a:srgbClr val="000000"/>
                </a:solidFill>
                <a:effectLst/>
                <a:uLnTx/>
                <a:uFillTx/>
                <a:latin typeface="Arial"/>
                <a:ea typeface="+mn-ea"/>
                <a:cs typeface="+mn-cs"/>
              </a:rPr>
              <a:t>sécurité routière en support aux objectifs européens et mondiaux</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Mesures </a:t>
            </a:r>
            <a:r>
              <a:rPr kumimoji="0" lang="fr-FR" sz="1150" b="0" i="0" u="none" strike="noStrike" kern="1200" cap="none" spc="0" normalizeH="0" baseline="0" noProof="0" dirty="0">
                <a:ln>
                  <a:noFill/>
                </a:ln>
                <a:solidFill>
                  <a:srgbClr val="000000"/>
                </a:solidFill>
                <a:effectLst/>
                <a:uLnTx/>
                <a:uFillTx/>
                <a:latin typeface="Arial"/>
                <a:ea typeface="+mn-ea"/>
                <a:cs typeface="+mn-cs"/>
              </a:rPr>
              <a:t>correctives des effets néfastes et non temporaires de la COVID comme le passage de moyens de transport collectifs à des moyens de transport individuels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Concepts </a:t>
            </a:r>
            <a:r>
              <a:rPr kumimoji="0" lang="fr-FR" sz="1150" b="0" i="0" u="none" strike="noStrike" kern="1200" cap="none" spc="0" normalizeH="0" baseline="0" noProof="0" dirty="0">
                <a:ln>
                  <a:noFill/>
                </a:ln>
                <a:solidFill>
                  <a:srgbClr val="000000"/>
                </a:solidFill>
                <a:effectLst/>
                <a:uLnTx/>
                <a:uFillTx/>
                <a:latin typeface="Arial"/>
                <a:ea typeface="+mn-ea"/>
                <a:cs typeface="+mn-cs"/>
              </a:rPr>
              <a:t>et des lignes directrices pour faire de la culture de la sécurité routière une partie intégrante du travail des acteurs de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smtClean="0">
                <a:ln>
                  <a:noFill/>
                </a:ln>
                <a:solidFill>
                  <a:srgbClr val="000000"/>
                </a:solidFill>
                <a:effectLst/>
                <a:uLnTx/>
                <a:uFillTx/>
                <a:latin typeface="Arial"/>
                <a:ea typeface="+mn-ea"/>
                <a:cs typeface="+mn-cs"/>
              </a:rPr>
              <a:t>Meilleure </a:t>
            </a:r>
            <a:r>
              <a:rPr kumimoji="0" lang="fr-FR" sz="1150" b="0" i="0" u="none" strike="noStrike" kern="1200" cap="none" spc="0" normalizeH="0" baseline="0" noProof="0" dirty="0">
                <a:ln>
                  <a:noFill/>
                </a:ln>
                <a:solidFill>
                  <a:srgbClr val="000000"/>
                </a:solidFill>
                <a:effectLst/>
                <a:uLnTx/>
                <a:uFillTx/>
                <a:latin typeface="Arial"/>
                <a:ea typeface="+mn-ea"/>
                <a:cs typeface="+mn-cs"/>
              </a:rPr>
              <a:t>compréhension du lien entre les résultats de la sécurité routière et la culture de sécurité</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Mieux comprendre comment les facteurs socioculturels tels que les valeurs, les croyances, les attitudes et les normes, affectent le comportement réel des usagers de la route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Évaluer les cultures de sécurité et les activités respectives d'autres modes de transport tels que l'aviation et le rail et leur potentiel pour la sécurité routière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50" b="0" i="0" u="none" strike="noStrike" kern="1200" cap="none" spc="0" normalizeH="0" baseline="0" noProof="0" dirty="0">
                <a:ln>
                  <a:noFill/>
                </a:ln>
                <a:solidFill>
                  <a:srgbClr val="000000"/>
                </a:solidFill>
                <a:effectLst/>
                <a:uLnTx/>
                <a:uFillTx/>
                <a:latin typeface="Arial"/>
                <a:ea typeface="+mn-ea"/>
                <a:cs typeface="+mn-cs"/>
              </a:rPr>
              <a:t>Évaluer l'interaction entre le passage à des solutions de mobilité plus efficaces énergétiquement et la sécurité routière</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58</a:t>
            </a:fld>
            <a:endParaRPr lang="fr-FR" dirty="0"/>
          </a:p>
        </p:txBody>
      </p:sp>
    </p:spTree>
    <p:extLst>
      <p:ext uri="{BB962C8B-B14F-4D97-AF65-F5344CB8AC3E}">
        <p14:creationId xmlns:p14="http://schemas.microsoft.com/office/powerpoint/2010/main" val="1559546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HORIZON-CL5-2024-D6-01-13: </a:t>
            </a:r>
            <a:r>
              <a:rPr lang="en-US" sz="1400" b="1" dirty="0" smtClean="0">
                <a:solidFill>
                  <a:schemeClr val="tx1"/>
                </a:solidFill>
              </a:rPr>
              <a:t>EU </a:t>
            </a:r>
            <a:r>
              <a:rPr lang="en-US" sz="1400" b="1" dirty="0">
                <a:solidFill>
                  <a:schemeClr val="tx1"/>
                </a:solidFill>
              </a:rPr>
              <a:t>Member States/Associated countries research policy cooperation network to accelerate zero-emission road mobility (2ZERO Partnership)</a:t>
            </a:r>
            <a:endParaRPr lang="en-US" sz="1400" b="1" dirty="0">
              <a:solidFill>
                <a:schemeClr val="tx1"/>
              </a:solidFill>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effectLst/>
                <a:uLnTx/>
                <a:uFillTx/>
                <a:latin typeface="Arial"/>
                <a:ea typeface="+mn-ea"/>
                <a:cs typeface="+mn-cs"/>
              </a:rPr>
              <a:t>Destination 6 : Les appels </a:t>
            </a:r>
            <a:r>
              <a:rPr kumimoji="0" lang="fr-FR" sz="1800" b="1" i="0" u="none" strike="noStrike" kern="1200" cap="none" spc="0" normalizeH="0" baseline="0" noProof="0" dirty="0" smtClean="0">
                <a:ln>
                  <a:noFill/>
                </a:ln>
                <a:effectLst/>
                <a:uLnTx/>
                <a:uFillTx/>
                <a:latin typeface="Arial"/>
                <a:ea typeface="+mn-ea"/>
                <a:cs typeface="+mn-cs"/>
              </a:rPr>
              <a:t>2024 </a:t>
            </a:r>
            <a:endParaRPr kumimoji="0" lang="fr-FR" sz="1800" b="1" i="0" u="none" strike="noStrike" kern="1200" cap="none" spc="0" normalizeH="0" baseline="0" noProof="0" dirty="0">
              <a:ln>
                <a:noFill/>
              </a:ln>
              <a:effectLst/>
              <a:uLnTx/>
              <a:uFillTx/>
              <a:latin typeface="Arial"/>
              <a:ea typeface="+mn-ea"/>
              <a:cs typeface="+mn-cs"/>
            </a:endParaRPr>
          </a:p>
          <a:p>
            <a:pPr lvl="0">
              <a:defRPr/>
            </a:pPr>
            <a:r>
              <a:rPr lang="fr-FR" sz="1200" b="1" dirty="0" smtClean="0"/>
              <a:t>Transversal</a:t>
            </a:r>
            <a:endParaRPr kumimoji="0" lang="fr-FR" sz="1200" b="1" i="0" u="none" strike="noStrike" kern="1200" cap="none" spc="0" normalizeH="0" baseline="0" noProof="0" dirty="0">
              <a:ln>
                <a:noFill/>
              </a:ln>
              <a:effectLst/>
              <a:uLnTx/>
              <a:uFillTx/>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rgbClr val="000000"/>
                </a:solidFill>
                <a:latin typeface="Arial"/>
              </a:rPr>
              <a:t>CSA</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1.5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05/09/2024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contenu 5">
            <a:extLst>
              <a:ext uri="{FF2B5EF4-FFF2-40B4-BE49-F238E27FC236}">
                <a16:creationId xmlns:a16="http://schemas.microsoft.com/office/drawing/2014/main" id="{17D5A94C-0063-4AEE-BDEA-A4EFCB210BD0}"/>
              </a:ext>
            </a:extLst>
          </p:cNvPr>
          <p:cNvSpPr txBox="1"/>
          <p:nvPr/>
        </p:nvSpPr>
        <p:spPr bwMode="gray">
          <a:xfrm>
            <a:off x="360000" y="1800000"/>
            <a:ext cx="8748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attendus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lang="fr-FR" sz="1050" b="0" i="0" u="none" strike="noStrike" kern="1200" cap="none" spc="0" normalizeH="0" baseline="0" noProof="0" dirty="0">
              <a:ln>
                <a:noFill/>
              </a:ln>
              <a:solidFill>
                <a:srgbClr val="000091"/>
              </a:solidFill>
              <a:effectLst/>
              <a:uLnTx/>
              <a:uFillTx/>
              <a:latin typeface="Arial"/>
              <a:ea typeface="+mn-ea"/>
              <a:cs typeface="+mn-cs"/>
            </a:endParaRPr>
          </a:p>
          <a:p>
            <a:pPr marL="171450" lvl="0" indent="-171450">
              <a:spcAft>
                <a:spcPts val="0"/>
              </a:spcAft>
              <a:buFont typeface="Arial"/>
              <a:buChar char="•"/>
              <a:defRPr/>
            </a:pPr>
            <a:r>
              <a:rPr lang="fr-FR" dirty="0">
                <a:solidFill>
                  <a:srgbClr val="000000"/>
                </a:solidFill>
              </a:rPr>
              <a:t>Meilleure harmonisation des plans politiques, des efforts et des approches au niveau </a:t>
            </a:r>
            <a:r>
              <a:rPr lang="fr-FR" dirty="0" smtClean="0">
                <a:solidFill>
                  <a:srgbClr val="000000"/>
                </a:solidFill>
              </a:rPr>
              <a:t>national</a:t>
            </a:r>
            <a:endParaRPr lang="fr-FR" dirty="0">
              <a:solidFill>
                <a:srgbClr val="000000"/>
              </a:solidFill>
            </a:endParaRPr>
          </a:p>
          <a:p>
            <a:pPr marL="171450" lvl="0" indent="-171450">
              <a:spcAft>
                <a:spcPts val="0"/>
              </a:spcAft>
              <a:buFont typeface="Arial"/>
              <a:buChar char="•"/>
              <a:defRPr/>
            </a:pPr>
            <a:r>
              <a:rPr lang="fr-FR" dirty="0">
                <a:solidFill>
                  <a:srgbClr val="000000"/>
                </a:solidFill>
              </a:rPr>
              <a:t>Déploiement maximal et utilisation efficace des effets de synergie, mise en commun des ressources et alignement des programmes de financement de la R&amp;I </a:t>
            </a:r>
          </a:p>
          <a:p>
            <a:pPr marL="171450" lvl="0" indent="-171450">
              <a:spcAft>
                <a:spcPts val="0"/>
              </a:spcAft>
              <a:buFont typeface="Arial"/>
              <a:buChar char="•"/>
              <a:defRPr/>
            </a:pPr>
            <a:r>
              <a:rPr lang="fr-FR" dirty="0">
                <a:solidFill>
                  <a:srgbClr val="000000"/>
                </a:solidFill>
              </a:rPr>
              <a:t>Échange de connaissances et d'expériences et coordination mutuelle à plusieurs niveaux </a:t>
            </a:r>
          </a:p>
          <a:p>
            <a:pPr marL="171450" lvl="0" indent="-171450">
              <a:spcAft>
                <a:spcPts val="0"/>
              </a:spcAft>
              <a:buFont typeface="Arial"/>
              <a:buChar char="•"/>
              <a:defRPr/>
            </a:pPr>
            <a:r>
              <a:rPr lang="fr-FR" dirty="0" smtClean="0">
                <a:solidFill>
                  <a:srgbClr val="000000"/>
                </a:solidFill>
              </a:rPr>
              <a:t>Vue </a:t>
            </a:r>
            <a:r>
              <a:rPr lang="fr-FR" dirty="0">
                <a:solidFill>
                  <a:srgbClr val="000000"/>
                </a:solidFill>
              </a:rPr>
              <a:t>d'ensemble </a:t>
            </a:r>
            <a:r>
              <a:rPr lang="fr-FR" dirty="0" smtClean="0">
                <a:solidFill>
                  <a:srgbClr val="000000"/>
                </a:solidFill>
              </a:rPr>
              <a:t>des </a:t>
            </a:r>
            <a:r>
              <a:rPr lang="fr-FR" dirty="0">
                <a:solidFill>
                  <a:srgbClr val="000000"/>
                </a:solidFill>
              </a:rPr>
              <a:t>projets nationaux et </a:t>
            </a:r>
            <a:r>
              <a:rPr lang="fr-FR" dirty="0" smtClean="0">
                <a:solidFill>
                  <a:srgbClr val="000000"/>
                </a:solidFill>
              </a:rPr>
              <a:t>meilleure prise en </a:t>
            </a:r>
            <a:r>
              <a:rPr lang="fr-FR" dirty="0">
                <a:solidFill>
                  <a:srgbClr val="000000"/>
                </a:solidFill>
              </a:rPr>
              <a:t>compte </a:t>
            </a:r>
            <a:r>
              <a:rPr lang="fr-FR" dirty="0" smtClean="0">
                <a:solidFill>
                  <a:srgbClr val="000000"/>
                </a:solidFill>
              </a:rPr>
              <a:t>de leurs </a:t>
            </a:r>
            <a:r>
              <a:rPr lang="fr-FR" dirty="0">
                <a:solidFill>
                  <a:srgbClr val="000000"/>
                </a:solidFill>
              </a:rPr>
              <a:t>résultats dans </a:t>
            </a:r>
            <a:r>
              <a:rPr lang="fr-FR" dirty="0" smtClean="0">
                <a:solidFill>
                  <a:srgbClr val="000000"/>
                </a:solidFill>
              </a:rPr>
              <a:t>les actions </a:t>
            </a:r>
            <a:r>
              <a:rPr lang="fr-FR" dirty="0">
                <a:solidFill>
                  <a:srgbClr val="000000"/>
                </a:solidFill>
              </a:rPr>
              <a:t>de recherche et </a:t>
            </a:r>
            <a:r>
              <a:rPr lang="fr-FR" dirty="0" smtClean="0">
                <a:solidFill>
                  <a:srgbClr val="000000"/>
                </a:solidFill>
              </a:rPr>
              <a:t>leur déploiement</a:t>
            </a:r>
            <a:endParaRPr lang="fr-FR" dirty="0">
              <a:solidFill>
                <a:srgbClr val="000000"/>
              </a:solidFill>
            </a:endParaRPr>
          </a:p>
          <a:p>
            <a:pPr marL="171450" lvl="0" indent="-171450">
              <a:spcAft>
                <a:spcPts val="0"/>
              </a:spcAft>
              <a:buFont typeface="Arial"/>
              <a:buChar char="•"/>
              <a:defRPr/>
            </a:pPr>
            <a:r>
              <a:rPr lang="fr-FR" dirty="0">
                <a:solidFill>
                  <a:srgbClr val="000000"/>
                </a:solidFill>
              </a:rPr>
              <a:t>Coordination facilitée des efforts au niveau national et européen et le partage des meilleures pratiques et des résultats</a:t>
            </a:r>
          </a:p>
          <a:p>
            <a:pPr marL="171450" lvl="0" indent="-171450">
              <a:spcAft>
                <a:spcPts val="0"/>
              </a:spcAft>
              <a:buFont typeface="Arial"/>
              <a:buChar char="•"/>
              <a:defRPr/>
            </a:pPr>
            <a:r>
              <a:rPr lang="fr-FR" dirty="0">
                <a:solidFill>
                  <a:srgbClr val="000000"/>
                </a:solidFill>
              </a:rPr>
              <a:t>Coordination et coopération durables </a:t>
            </a:r>
            <a:r>
              <a:rPr lang="fr-FR" dirty="0" smtClean="0">
                <a:solidFill>
                  <a:srgbClr val="000000"/>
                </a:solidFill>
              </a:rPr>
              <a:t>entre </a:t>
            </a:r>
            <a:r>
              <a:rPr lang="fr-FR" dirty="0">
                <a:solidFill>
                  <a:srgbClr val="000000"/>
                </a:solidFill>
              </a:rPr>
              <a:t>la </a:t>
            </a:r>
            <a:r>
              <a:rPr lang="fr-FR" dirty="0" smtClean="0">
                <a:solidFill>
                  <a:srgbClr val="000000"/>
                </a:solidFill>
              </a:rPr>
              <a:t>Commission, </a:t>
            </a:r>
            <a:r>
              <a:rPr lang="fr-FR" dirty="0">
                <a:solidFill>
                  <a:srgbClr val="000000"/>
                </a:solidFill>
              </a:rPr>
              <a:t>les EM et les CA et les parties prenantes impliquées dans le partenariat 2ZERO</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fr-FR" sz="1200" b="1" i="0" u="sng" strike="noStrike" kern="1200" cap="none" spc="0" normalizeH="0" baseline="0" noProof="0" dirty="0" smtClean="0">
                <a:ln>
                  <a:noFill/>
                </a:ln>
                <a:solidFill>
                  <a:srgbClr val="000091"/>
                </a:solidFill>
                <a:effectLst/>
                <a:uLnTx/>
                <a:uFillTx/>
                <a:latin typeface="Arial"/>
                <a:ea typeface="Times New Roman"/>
                <a:cs typeface="Times New Roman"/>
              </a:rPr>
              <a:t>Activités </a:t>
            </a:r>
            <a:r>
              <a:rPr kumimoji="0" lang="fr-FR"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lvl="0" indent="-171450">
              <a:spcAft>
                <a:spcPts val="0"/>
              </a:spcAft>
              <a:buFont typeface="Arial"/>
              <a:buChar char="•"/>
              <a:defRPr/>
            </a:pPr>
            <a:r>
              <a:rPr lang="fr-FR" dirty="0">
                <a:solidFill>
                  <a:srgbClr val="000000"/>
                </a:solidFill>
              </a:rPr>
              <a:t>Soutenir les États membres de l'UE et les pays associés en favorisant les synergies avec les financements nationaux et régionaux et en mettant en œuvre et en accélérant les actions prioritaires identifiées dans l'agenda stratégique pour la recherche et l'innovation </a:t>
            </a:r>
            <a:r>
              <a:rPr lang="fr-FR" dirty="0" smtClean="0">
                <a:solidFill>
                  <a:srgbClr val="000000"/>
                </a:solidFill>
              </a:rPr>
              <a:t>de 2ZERO</a:t>
            </a:r>
          </a:p>
          <a:p>
            <a:pPr marL="171450" lvl="0" indent="-171450">
              <a:spcAft>
                <a:spcPts val="0"/>
              </a:spcAft>
              <a:buFont typeface="Arial"/>
              <a:buChar char="•"/>
              <a:defRPr/>
            </a:pPr>
            <a:r>
              <a:rPr lang="fr-FR" dirty="0" smtClean="0">
                <a:solidFill>
                  <a:srgbClr val="000000"/>
                </a:solidFill>
              </a:rPr>
              <a:t>Collecter </a:t>
            </a:r>
            <a:r>
              <a:rPr lang="fr-FR" dirty="0">
                <a:solidFill>
                  <a:srgbClr val="000000"/>
                </a:solidFill>
              </a:rPr>
              <a:t>et partager des informations actualisées </a:t>
            </a:r>
            <a:r>
              <a:rPr lang="fr-FR" dirty="0" smtClean="0">
                <a:solidFill>
                  <a:srgbClr val="000000"/>
                </a:solidFill>
              </a:rPr>
              <a:t>sur </a:t>
            </a:r>
            <a:r>
              <a:rPr lang="fr-FR" dirty="0">
                <a:solidFill>
                  <a:srgbClr val="000000"/>
                </a:solidFill>
              </a:rPr>
              <a:t>les programmes européens et nationaux de financement de la R&amp;I, les projets de démonstration et les activités d'essai, les sites d'essai, les laboratoires </a:t>
            </a:r>
            <a:r>
              <a:rPr lang="fr-FR" dirty="0" smtClean="0">
                <a:solidFill>
                  <a:srgbClr val="000000"/>
                </a:solidFill>
              </a:rPr>
              <a:t>vivants, </a:t>
            </a:r>
            <a:r>
              <a:rPr lang="fr-FR" dirty="0">
                <a:solidFill>
                  <a:srgbClr val="000000"/>
                </a:solidFill>
              </a:rPr>
              <a:t>les normes, les méthodes d'essai et d'évaluation ainsi que les programmes dans le domaine de la mobilité à zéro émission en Europe et au-delà.  </a:t>
            </a:r>
          </a:p>
          <a:p>
            <a:pPr marL="171450" lvl="0" indent="-171450">
              <a:spcAft>
                <a:spcPts val="0"/>
              </a:spcAft>
              <a:buFont typeface="Arial"/>
              <a:buChar char="•"/>
              <a:defRPr/>
            </a:pPr>
            <a:r>
              <a:rPr lang="fr-FR" dirty="0">
                <a:solidFill>
                  <a:srgbClr val="000000"/>
                </a:solidFill>
              </a:rPr>
              <a:t>Échanger des connaissances et des expériences sur les programmes de transport routier à zéro émission en </a:t>
            </a:r>
            <a:r>
              <a:rPr lang="fr-FR" dirty="0" smtClean="0">
                <a:solidFill>
                  <a:srgbClr val="000000"/>
                </a:solidFill>
              </a:rPr>
              <a:t>Europe</a:t>
            </a:r>
          </a:p>
          <a:p>
            <a:pPr marL="171450" lvl="0" indent="-171450">
              <a:spcAft>
                <a:spcPts val="0"/>
              </a:spcAft>
              <a:buFont typeface="Arial"/>
              <a:buChar char="•"/>
              <a:defRPr/>
            </a:pPr>
            <a:endParaRPr lang="fr-FR" dirty="0">
              <a:solidFill>
                <a:srgbClr val="000000"/>
              </a:solidFill>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59</a:t>
            </a:fld>
            <a:endParaRPr lang="fr-FR" dirty="0"/>
          </a:p>
        </p:txBody>
      </p:sp>
    </p:spTree>
    <p:extLst>
      <p:ext uri="{BB962C8B-B14F-4D97-AF65-F5344CB8AC3E}">
        <p14:creationId xmlns:p14="http://schemas.microsoft.com/office/powerpoint/2010/main" val="148320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Rectangle 6"/>
          <p:cNvSpPr/>
          <p:nvPr/>
        </p:nvSpPr>
        <p:spPr>
          <a:xfrm>
            <a:off x="323528" y="1340351"/>
            <a:ext cx="7992888" cy="3031599"/>
          </a:xfrm>
          <a:prstGeom prst="rect">
            <a:avLst/>
          </a:prstGeom>
        </p:spPr>
        <p:txBody>
          <a:bodyPr wrap="square">
            <a:spAutoFit/>
          </a:bodyPr>
          <a:lstStyle/>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 programme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ambitieux</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p>
          <a:p>
            <a:pPr marL="742950" lvl="1" indent="-285750">
              <a:spcAft>
                <a:spcPts val="600"/>
              </a:spcAft>
              <a:buFont typeface="Wingdings" panose="05000000000000000000" pitchFamily="2" charset="2"/>
              <a:buChar char="Ø"/>
            </a:pPr>
            <a:r>
              <a:rPr lang="fr-FR" sz="1400" dirty="0"/>
              <a:t>95.5 Md€ sur 7 ans, couvrant un très large panel de thématiques</a:t>
            </a:r>
          </a:p>
          <a:p>
            <a:pPr marL="742950" lvl="1" indent="-285750">
              <a:spcAft>
                <a:spcPts val="600"/>
              </a:spcAft>
              <a:buFont typeface="Wingdings" panose="05000000000000000000" pitchFamily="2" charset="2"/>
              <a:buChar char="Ø"/>
            </a:pPr>
            <a:endParaRPr lang="fr-FR" sz="400" dirty="0"/>
          </a:p>
          <a:p>
            <a:pPr marL="34290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…dont le taux de financement </a:t>
            </a:r>
            <a:r>
              <a:rPr lang="fr-FR" sz="15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peut atteindre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100% des coûts éligibles </a:t>
            </a:r>
          </a:p>
          <a:p>
            <a:pPr marL="742950" lvl="1" indent="-285750">
              <a:buFont typeface="Wingdings" panose="05000000000000000000" pitchFamily="2" charset="2"/>
              <a:buChar char="Ø"/>
            </a:pPr>
            <a:r>
              <a:rPr lang="fr-FR" sz="1400" dirty="0"/>
              <a:t>100% pour les organismes publics et entre 60% et 100% pour les entités privées</a:t>
            </a:r>
          </a:p>
          <a:p>
            <a:pPr marL="742950" lvl="1" indent="-285750">
              <a:buFont typeface="Wingdings" panose="05000000000000000000" pitchFamily="2" charset="2"/>
              <a:buChar char="Ø"/>
            </a:pPr>
            <a:r>
              <a:rPr lang="fr-FR" sz="1400" dirty="0"/>
              <a:t>Sous forme de subventions (non comptées comme des aides d’Etat)</a:t>
            </a:r>
          </a:p>
          <a:p>
            <a:pPr marL="742950" lvl="1" indent="-285750">
              <a:spcAft>
                <a:spcPts val="600"/>
              </a:spcAft>
              <a:buFont typeface="Wingdings" panose="05000000000000000000" pitchFamily="2" charset="2"/>
              <a:buChar char="Ø"/>
            </a:pPr>
            <a:r>
              <a:rPr lang="fr-FR" sz="1400" dirty="0"/>
              <a:t>Les coûts de personnel sont inclus dans les coûts éligibles</a:t>
            </a:r>
          </a:p>
          <a:p>
            <a:pPr marL="742950" lvl="1" indent="-285750">
              <a:spcAft>
                <a:spcPts val="600"/>
              </a:spcAft>
              <a:buFont typeface="Wingdings" panose="05000000000000000000" pitchFamily="2" charset="2"/>
              <a:buChar char="Ø"/>
            </a:pPr>
            <a:endParaRPr lang="fr-FR" sz="700" dirty="0"/>
          </a:p>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visibilité accrue</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notamment à l’international &amp; la possibilité de développer/renforcer son réseau</a:t>
            </a:r>
          </a:p>
          <a:p>
            <a:pPr marL="742950" lvl="1" indent="-285750">
              <a:buFont typeface="Wingdings" panose="05000000000000000000" pitchFamily="2" charset="2"/>
              <a:buChar char="Ø"/>
            </a:pPr>
            <a:r>
              <a:rPr lang="fr-FR" sz="1400" dirty="0"/>
              <a:t>Une collaboration avec les meilleurs acteurs du secteur (UE/non-UE)</a:t>
            </a:r>
          </a:p>
          <a:p>
            <a:pPr marL="742950" lvl="1" indent="-285750">
              <a:buFont typeface="Wingdings" panose="05000000000000000000" pitchFamily="2" charset="2"/>
              <a:buChar char="Ø"/>
            </a:pPr>
            <a:r>
              <a:rPr lang="fr-FR" sz="1400" dirty="0"/>
              <a:t>La possibilité d’accéder à de nouveaux marchés, technologies ou zones </a:t>
            </a:r>
            <a:r>
              <a:rPr lang="fr-FR" sz="1400" dirty="0" smtClean="0"/>
              <a:t>géographiques</a:t>
            </a:r>
            <a:endParaRPr lang="fr-FR" sz="1400" dirty="0"/>
          </a:p>
          <a:p>
            <a:pPr marL="742950" lvl="1" indent="-285750">
              <a:buFont typeface="Wingdings" panose="05000000000000000000" pitchFamily="2" charset="2"/>
              <a:buChar char="Ø"/>
            </a:pPr>
            <a:r>
              <a:rPr lang="fr-FR" sz="1400" dirty="0"/>
              <a:t>Une mise en relation de partenaires/futurs clients/fournisseurs pour les entreprises</a:t>
            </a:r>
          </a:p>
        </p:txBody>
      </p:sp>
      <p:sp>
        <p:nvSpPr>
          <p:cNvPr id="10" name="ZoneTexte 9"/>
          <p:cNvSpPr txBox="1"/>
          <p:nvPr/>
        </p:nvSpPr>
        <p:spPr>
          <a:xfrm>
            <a:off x="3203848" y="195087"/>
            <a:ext cx="5765503" cy="553998"/>
          </a:xfrm>
          <a:prstGeom prst="rect">
            <a:avLst/>
          </a:prstGeom>
          <a:noFill/>
        </p:spPr>
        <p:txBody>
          <a:bodyPr wrap="square" rtlCol="0">
            <a:spAutoFit/>
          </a:bodyPr>
          <a:lstStyle/>
          <a:p>
            <a:pPr algn="r"/>
            <a:r>
              <a:rPr lang="fr-FR" b="1" dirty="0"/>
              <a:t>Pourquoi participer à Horizon </a:t>
            </a:r>
            <a:r>
              <a:rPr lang="fr-FR" b="1" dirty="0" smtClean="0"/>
              <a:t>Europe</a:t>
            </a:r>
            <a:endParaRPr lang="fr-FR" b="1" dirty="0"/>
          </a:p>
          <a:p>
            <a:pPr algn="r"/>
            <a:r>
              <a:rPr lang="fr-FR" sz="1200" b="1" dirty="0"/>
              <a:t>En quelques mots…</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352011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60</a:t>
            </a:fld>
            <a:endParaRPr lang="fr-FR" dirty="0"/>
          </a:p>
        </p:txBody>
      </p:sp>
    </p:spTree>
    <p:extLst>
      <p:ext uri="{BB962C8B-B14F-4D97-AF65-F5344CB8AC3E}">
        <p14:creationId xmlns:p14="http://schemas.microsoft.com/office/powerpoint/2010/main" val="2606888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a:t>
            </a:r>
            <a:r>
              <a:rPr lang="fr-FR" sz="1400" i="1" dirty="0" smtClean="0">
                <a:solidFill>
                  <a:schemeClr val="tx1"/>
                </a:solidFill>
              </a:rPr>
              <a:t>profil nécessaire</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553998"/>
          </a:xfrm>
          <a:prstGeom prst="rect">
            <a:avLst/>
          </a:prstGeom>
          <a:noFill/>
        </p:spPr>
        <p:txBody>
          <a:bodyPr wrap="square" rtlCol="0">
            <a:spAutoFit/>
          </a:bodyPr>
          <a:lstStyle/>
          <a:p>
            <a:pPr algn="r">
              <a:defRPr/>
            </a:pPr>
            <a:r>
              <a:rPr lang="fr-FR" b="1" dirty="0"/>
              <a:t>Devenir </a:t>
            </a:r>
            <a:r>
              <a:rPr lang="fr-FR" b="1" dirty="0" smtClean="0"/>
              <a:t>Expert-évaluateur</a:t>
            </a:r>
          </a:p>
          <a:p>
            <a:pPr algn="r">
              <a:defRPr/>
            </a:pPr>
            <a:r>
              <a:rPr lang="fr-FR" sz="1200" b="1" dirty="0" smtClean="0"/>
              <a:t>En quelques mots</a:t>
            </a:r>
            <a:endParaRPr lang="fr-FR" sz="1200" b="1"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61</a:t>
            </a:fld>
            <a:endParaRPr lang="fr-FR"/>
          </a:p>
        </p:txBody>
      </p:sp>
    </p:spTree>
    <p:extLst>
      <p:ext uri="{BB962C8B-B14F-4D97-AF65-F5344CB8AC3E}">
        <p14:creationId xmlns:p14="http://schemas.microsoft.com/office/powerpoint/2010/main" val="4142452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93261"/>
            <a:ext cx="8394083" cy="3731791"/>
          </a:xfrm>
          <a:prstGeom prst="rect">
            <a:avLst/>
          </a:prstGeom>
        </p:spPr>
        <p:txBody>
          <a:bodyPr wrap="square">
            <a:spAutoFit/>
          </a:bodyPr>
          <a:lstStyle/>
          <a:p>
            <a:pPr>
              <a:spcAft>
                <a:spcPts val="600"/>
              </a:spcAft>
            </a:pPr>
            <a:r>
              <a:rPr lang="fr-FR" altLang="fr-FR" sz="1600" dirty="0">
                <a:solidFill>
                  <a:srgbClr val="000099"/>
                </a:solidFill>
              </a:rPr>
              <a:t>Le MRSEI (Montage de réseaux scientifiques européens et </a:t>
            </a:r>
            <a:r>
              <a:rPr lang="fr-FR" altLang="fr-FR" sz="1600" dirty="0" smtClean="0">
                <a:solidFill>
                  <a:srgbClr val="000099"/>
                </a:solidFill>
              </a:rPr>
              <a:t>internationaux)</a:t>
            </a:r>
            <a:endParaRPr lang="fr-FR" altLang="fr-FR" sz="1600" dirty="0">
              <a:solidFill>
                <a:srgbClr val="000099"/>
              </a:solidFill>
            </a:endParaRPr>
          </a:p>
          <a:p>
            <a:pPr marL="285750" lvl="0" indent="-285750">
              <a:spcAft>
                <a:spcPts val="300"/>
              </a:spcAft>
              <a:buFont typeface="Wingdings" panose="05000000000000000000" pitchFamily="2" charset="2"/>
              <a:buChar char="Ø"/>
            </a:pPr>
            <a:r>
              <a:rPr lang="fr-FR" sz="1200" dirty="0" smtClean="0">
                <a:solidFill>
                  <a:schemeClr val="tx1"/>
                </a:solidFill>
              </a:rPr>
              <a:t>Piloté </a:t>
            </a:r>
            <a:r>
              <a:rPr lang="fr-FR" sz="1200" dirty="0">
                <a:solidFill>
                  <a:schemeClr val="tx1"/>
                </a:solidFill>
              </a:rPr>
              <a:t>par </a:t>
            </a:r>
            <a:r>
              <a:rPr lang="fr-FR" sz="1200" dirty="0" smtClean="0">
                <a:solidFill>
                  <a:schemeClr val="tx1"/>
                </a:solidFill>
              </a:rPr>
              <a:t>l’ANR, </a:t>
            </a:r>
            <a:r>
              <a:rPr lang="fr-FR" sz="1200" b="0" dirty="0" smtClean="0">
                <a:solidFill>
                  <a:schemeClr val="tx1"/>
                </a:solidFill>
              </a:rPr>
              <a:t>avec</a:t>
            </a:r>
            <a:r>
              <a:rPr lang="fr-FR" sz="1200" dirty="0" smtClean="0">
                <a:solidFill>
                  <a:schemeClr val="tx1"/>
                </a:solidFill>
              </a:rPr>
              <a:t> </a:t>
            </a:r>
            <a:r>
              <a:rPr lang="fr-FR" sz="1200" b="0" dirty="0" smtClean="0">
                <a:solidFill>
                  <a:schemeClr val="tx1"/>
                </a:solidFill>
              </a:rPr>
              <a:t>quatre </a:t>
            </a:r>
            <a:r>
              <a:rPr lang="fr-FR" sz="1200" b="0" dirty="0">
                <a:solidFill>
                  <a:schemeClr val="tx1"/>
                </a:solidFill>
              </a:rPr>
              <a:t>sessions de sélection </a:t>
            </a:r>
            <a:r>
              <a:rPr lang="fr-FR" sz="1200" b="0" dirty="0" smtClean="0">
                <a:solidFill>
                  <a:schemeClr val="tx1"/>
                </a:solidFill>
              </a:rPr>
              <a:t>en moyenne par an</a:t>
            </a:r>
            <a:endParaRPr lang="fr-FR" sz="1200" b="0" dirty="0">
              <a:solidFill>
                <a:schemeClr val="tx1"/>
              </a:solidFill>
            </a:endParaRPr>
          </a:p>
          <a:p>
            <a:pPr marL="285750" indent="-285750">
              <a:spcAft>
                <a:spcPts val="300"/>
              </a:spcAft>
              <a:buFont typeface="Wingdings" panose="05000000000000000000" pitchFamily="2" charset="2"/>
              <a:buChar char="Ø"/>
            </a:pPr>
            <a:r>
              <a:rPr lang="fr-FR" sz="1200" b="0" dirty="0" smtClean="0">
                <a:solidFill>
                  <a:schemeClr val="tx1"/>
                </a:solidFill>
              </a:rPr>
              <a:t>Seules </a:t>
            </a:r>
            <a:r>
              <a:rPr lang="fr-FR" sz="1200" b="0" dirty="0">
                <a:solidFill>
                  <a:schemeClr val="tx1"/>
                </a:solidFill>
              </a:rPr>
              <a:t>sont attendues des propositions ayant pour objet de constituer un réseau scientifique européen ou international, coordonné par une équipe française. </a:t>
            </a:r>
          </a:p>
          <a:p>
            <a:pPr marL="285750" lvl="0" indent="-285750">
              <a:spcAft>
                <a:spcPts val="300"/>
              </a:spcAft>
              <a:buFont typeface="Wingdings" panose="05000000000000000000" pitchFamily="2" charset="2"/>
              <a:buChar char="Ø"/>
            </a:pPr>
            <a:r>
              <a:rPr lang="fr-FR" sz="1200" dirty="0"/>
              <a:t>Aide maximale de 35 k€ </a:t>
            </a:r>
            <a:r>
              <a:rPr lang="fr-FR" sz="1200" dirty="0" smtClean="0"/>
              <a:t>(</a:t>
            </a:r>
            <a:r>
              <a:rPr lang="fr-FR" sz="1200" i="1" dirty="0" smtClean="0"/>
              <a:t>minimum 15 k€</a:t>
            </a:r>
            <a:r>
              <a:rPr lang="fr-FR" sz="1200" dirty="0" smtClean="0"/>
              <a:t>) pour </a:t>
            </a:r>
            <a:r>
              <a:rPr lang="fr-FR" sz="1200" dirty="0"/>
              <a:t>une durée de 24 mois dont 10 k€ pour faire appel à un cabinet de </a:t>
            </a:r>
            <a:r>
              <a:rPr lang="fr-FR" sz="1200" dirty="0" smtClean="0"/>
              <a:t>consultance</a:t>
            </a:r>
          </a:p>
          <a:p>
            <a:pPr marL="285750" lvl="0" indent="-285750">
              <a:spcAft>
                <a:spcPts val="300"/>
              </a:spcAft>
              <a:buFont typeface="Wingdings" panose="05000000000000000000" pitchFamily="2" charset="2"/>
              <a:buChar char="Ø"/>
            </a:pPr>
            <a:endParaRPr lang="fr-FR" sz="1300" b="0" dirty="0" smtClean="0">
              <a:solidFill>
                <a:schemeClr val="tx1"/>
              </a:solidFill>
            </a:endParaRPr>
          </a:p>
          <a:p>
            <a:pPr lvl="0">
              <a:spcAft>
                <a:spcPts val="600"/>
              </a:spcAft>
            </a:pPr>
            <a:r>
              <a:rPr lang="fr-FR" sz="1600" dirty="0" smtClean="0">
                <a:solidFill>
                  <a:srgbClr val="000099"/>
                </a:solidFill>
              </a:rPr>
              <a:t>Le DIAG </a:t>
            </a:r>
            <a:r>
              <a:rPr lang="fr-FR" sz="1600" dirty="0">
                <a:solidFill>
                  <a:srgbClr val="000099"/>
                </a:solidFill>
              </a:rPr>
              <a:t>PTI</a:t>
            </a:r>
          </a:p>
          <a:p>
            <a:pPr marL="285750" lvl="0" indent="-285750">
              <a:spcAft>
                <a:spcPts val="300"/>
              </a:spcAft>
              <a:buFont typeface="Wingdings" panose="05000000000000000000" pitchFamily="2" charset="2"/>
              <a:buChar char="Ø"/>
            </a:pPr>
            <a:r>
              <a:rPr lang="fr-FR" sz="1200" dirty="0" smtClean="0">
                <a:solidFill>
                  <a:schemeClr val="tx1"/>
                </a:solidFill>
              </a:rPr>
              <a:t>Piloté par BPI France</a:t>
            </a:r>
            <a:r>
              <a:rPr lang="fr-FR" sz="1200" b="0" dirty="0" smtClean="0">
                <a:solidFill>
                  <a:schemeClr val="tx1"/>
                </a:solidFill>
              </a:rPr>
              <a:t>, dépôt en continu</a:t>
            </a:r>
          </a:p>
          <a:p>
            <a:pPr marL="285750" lvl="0" indent="-285750">
              <a:spcAft>
                <a:spcPts val="300"/>
              </a:spcAft>
              <a:buFont typeface="Wingdings" panose="05000000000000000000" pitchFamily="2" charset="2"/>
              <a:buChar char="Ø"/>
            </a:pPr>
            <a:r>
              <a:rPr lang="fr-FR" sz="1200" b="0" dirty="0">
                <a:solidFill>
                  <a:schemeClr val="tx1"/>
                </a:solidFill>
              </a:rPr>
              <a:t>Accompagner les entreprises françaises à la préparation d’un partenariat international </a:t>
            </a:r>
            <a:r>
              <a:rPr lang="fr-FR" sz="1200" b="0" dirty="0" smtClean="0">
                <a:solidFill>
                  <a:schemeClr val="tx1"/>
                </a:solidFill>
              </a:rPr>
              <a:t>ou européen </a:t>
            </a:r>
            <a:endParaRPr lang="fr-FR" sz="1200" b="0" dirty="0">
              <a:solidFill>
                <a:schemeClr val="tx1"/>
              </a:solidFill>
            </a:endParaRPr>
          </a:p>
          <a:p>
            <a:pPr marL="285750" lvl="0" indent="-285750">
              <a:spcAft>
                <a:spcPts val="300"/>
              </a:spcAft>
              <a:buFont typeface="Wingdings" panose="05000000000000000000" pitchFamily="2" charset="2"/>
              <a:buChar char="Ø"/>
            </a:pPr>
            <a:r>
              <a:rPr lang="fr-FR" sz="1200" b="0" dirty="0">
                <a:solidFill>
                  <a:schemeClr val="tx1"/>
                </a:solidFill>
              </a:rPr>
              <a:t>Prise en charge à la hauteur de 50 % du montant TTC de la prestation de consultants experts référencés par </a:t>
            </a:r>
            <a:r>
              <a:rPr lang="fr-FR" sz="1200" b="0" dirty="0" err="1">
                <a:solidFill>
                  <a:schemeClr val="tx1"/>
                </a:solidFill>
              </a:rPr>
              <a:t>Bpifrance</a:t>
            </a:r>
            <a:r>
              <a:rPr lang="fr-FR" sz="1200" b="0" dirty="0">
                <a:solidFill>
                  <a:schemeClr val="tx1"/>
                </a:solidFill>
              </a:rPr>
              <a:t> </a:t>
            </a:r>
          </a:p>
          <a:p>
            <a:pPr marL="285750" indent="-285750">
              <a:spcAft>
                <a:spcPts val="300"/>
              </a:spcAft>
              <a:buFont typeface="Wingdings" panose="05000000000000000000" pitchFamily="2" charset="2"/>
              <a:buChar char="Ø"/>
            </a:pPr>
            <a:r>
              <a:rPr lang="fr-FR" sz="1200" dirty="0"/>
              <a:t>Coût maximal de la prestation limité à 25 000€ HT pour un coordinateur (</a:t>
            </a:r>
            <a:r>
              <a:rPr lang="fr-FR" sz="1200" dirty="0" smtClean="0"/>
              <a:t>dont </a:t>
            </a:r>
            <a:r>
              <a:rPr lang="fr-FR" sz="1200" dirty="0"/>
              <a:t>aide maximale de 12 500€ HT pour le consultant) et 5 000€ HT pour un partenaire</a:t>
            </a:r>
          </a:p>
          <a:p>
            <a:pPr lvl="0">
              <a:spcAft>
                <a:spcPts val="300"/>
              </a:spcAft>
            </a:pPr>
            <a:endParaRPr lang="fr-FR" sz="1300" b="0" dirty="0" smtClean="0">
              <a:solidFill>
                <a:schemeClr val="tx1"/>
              </a:solidFill>
            </a:endParaRPr>
          </a:p>
          <a:p>
            <a:pPr>
              <a:spcAft>
                <a:spcPts val="600"/>
              </a:spcAft>
            </a:pPr>
            <a:r>
              <a:rPr lang="fr-FR" sz="1600" dirty="0">
                <a:solidFill>
                  <a:srgbClr val="000099"/>
                </a:solidFill>
              </a:rPr>
              <a:t>Les aides régionales</a:t>
            </a:r>
          </a:p>
          <a:p>
            <a:pPr marL="285750" indent="-285750">
              <a:spcAft>
                <a:spcPts val="300"/>
              </a:spcAft>
              <a:buFont typeface="Wingdings" panose="05000000000000000000" pitchFamily="2" charset="2"/>
              <a:buChar char="Ø"/>
            </a:pPr>
            <a:r>
              <a:rPr lang="fr-FR" sz="1200" b="0" dirty="0">
                <a:solidFill>
                  <a:schemeClr val="tx1"/>
                </a:solidFill>
              </a:rPr>
              <a:t>Se rapprocher de vos régions pour avoir plus d’informations sur les aides accessibles. </a:t>
            </a:r>
          </a:p>
          <a:p>
            <a:pPr marL="285750" indent="-285750">
              <a:spcAft>
                <a:spcPts val="300"/>
              </a:spcAft>
              <a:buFont typeface="Wingdings" panose="05000000000000000000" pitchFamily="2" charset="2"/>
              <a:buChar char="Ø"/>
            </a:pPr>
            <a:r>
              <a:rPr lang="fr-FR" sz="1200" b="0" dirty="0">
                <a:solidFill>
                  <a:schemeClr val="tx1"/>
                </a:solidFill>
              </a:rPr>
              <a:t>Une liste non exhaustive est </a:t>
            </a:r>
            <a:r>
              <a:rPr lang="fr-FR" sz="1200" b="0" dirty="0">
                <a:solidFill>
                  <a:schemeClr val="tx1"/>
                </a:solidFill>
                <a:hlinkClick r:id="rId2"/>
              </a:rPr>
              <a:t>disponible ici </a:t>
            </a:r>
            <a:endParaRPr lang="fr-FR" sz="12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smtClean="0"/>
              <a:t>Les dispositifs de soutien au montage de projets</a:t>
            </a:r>
            <a:endParaRPr dirty="0"/>
          </a:p>
          <a:p>
            <a:pPr algn="r">
              <a:defRPr/>
            </a:pPr>
            <a:r>
              <a:rPr lang="fr-FR" sz="1200" b="1" dirty="0" smtClean="0"/>
              <a:t>En bref</a:t>
            </a:r>
            <a:endParaRPr lang="fr-FR" sz="1200" b="1" dirty="0"/>
          </a:p>
        </p:txBody>
      </p:sp>
      <p:sp>
        <p:nvSpPr>
          <p:cNvPr id="6" name="Espace réservé du numéro de diapositive 5"/>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62</a:t>
            </a:fld>
            <a:endParaRPr lang="fr-FR"/>
          </a:p>
        </p:txBody>
      </p:sp>
    </p:spTree>
    <p:extLst>
      <p:ext uri="{BB962C8B-B14F-4D97-AF65-F5344CB8AC3E}">
        <p14:creationId xmlns:p14="http://schemas.microsoft.com/office/powerpoint/2010/main" val="1772740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Où trouver les informations utiles ?</a:t>
            </a:r>
          </a:p>
          <a:p>
            <a:pPr algn="r">
              <a:defRPr/>
            </a:pPr>
            <a:r>
              <a:rPr lang="fr-FR" sz="1200" b="1" dirty="0" smtClean="0"/>
              <a:t>Les liens essentiels</a:t>
            </a:r>
            <a:endParaRPr lang="fr-FR" sz="1200" b="1" dirty="0"/>
          </a:p>
        </p:txBody>
      </p:sp>
      <p:sp>
        <p:nvSpPr>
          <p:cNvPr id="6" name="Espace réservé du numéro de diapositive 5"/>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63</a:t>
            </a:fld>
            <a:endParaRPr lang="fr-FR"/>
          </a:p>
        </p:txBody>
      </p:sp>
    </p:spTree>
    <p:extLst>
      <p:ext uri="{BB962C8B-B14F-4D97-AF65-F5344CB8AC3E}">
        <p14:creationId xmlns:p14="http://schemas.microsoft.com/office/powerpoint/2010/main" val="2928034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88266"/>
            <a:ext cx="6698325" cy="4077014"/>
          </a:xfrm>
          <a:prstGeom prst="rect">
            <a:avLst/>
          </a:prstGeom>
        </p:spPr>
        <p:txBody>
          <a:bodyPr wrap="square">
            <a:spAutoFit/>
          </a:bodyPr>
          <a:lstStyle/>
          <a:p>
            <a:pPr algn="ctr">
              <a:spcAft>
                <a:spcPts val="1800"/>
              </a:spcAft>
            </a:pPr>
            <a:r>
              <a:rPr lang="fr-FR" altLang="fr-FR" sz="2100" dirty="0" smtClean="0">
                <a:solidFill>
                  <a:srgbClr val="000099"/>
                </a:solidFill>
              </a:rPr>
              <a:t>GREENET</a:t>
            </a:r>
            <a:endParaRPr lang="fr-FR" altLang="fr-FR" sz="2100" dirty="0">
              <a:solidFill>
                <a:srgbClr val="000099"/>
              </a:solidFill>
            </a:endParaRP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GREENET</a:t>
            </a:r>
            <a:r>
              <a:rPr lang="fr-FR" sz="1300" b="0" dirty="0" smtClean="0">
                <a:solidFill>
                  <a:schemeClr val="tx1"/>
                </a:solidFill>
              </a:rPr>
              <a:t> (le projet de coordination des PCN européens) a lancé sa </a:t>
            </a:r>
          </a:p>
          <a:p>
            <a:pPr lvl="0">
              <a:spcBef>
                <a:spcPts val="200"/>
              </a:spcBef>
              <a:spcAft>
                <a:spcPts val="200"/>
              </a:spcAft>
            </a:pPr>
            <a:r>
              <a:rPr lang="fr-FR" sz="1300" b="0" dirty="0" smtClean="0">
                <a:solidFill>
                  <a:schemeClr val="tx1"/>
                </a:solidFill>
              </a:rPr>
              <a:t>plateforme de mise en relation européenne pour le cluster 5</a:t>
            </a:r>
          </a:p>
          <a:p>
            <a:pPr marL="285750" lvl="0" indent="-285750">
              <a:spcBef>
                <a:spcPts val="200"/>
              </a:spcBef>
              <a:spcAft>
                <a:spcPts val="200"/>
              </a:spcAft>
              <a:buFont typeface="Wingdings" panose="05000000000000000000" pitchFamily="2" charset="2"/>
              <a:buChar char="Ø"/>
            </a:pPr>
            <a:r>
              <a:rPr lang="fr-FR" sz="1300" b="0" dirty="0" smtClean="0">
                <a:solidFill>
                  <a:schemeClr val="tx1"/>
                </a:solidFill>
              </a:rPr>
              <a:t>A travers la plateforme </a:t>
            </a:r>
            <a:r>
              <a:rPr lang="fr-FR" sz="1300" dirty="0" smtClean="0">
                <a:solidFill>
                  <a:schemeClr val="tx1"/>
                </a:solidFill>
              </a:rPr>
              <a:t>B2Match</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Validation des PCN </a:t>
            </a:r>
            <a:r>
              <a:rPr lang="fr-FR" sz="1300" b="0" dirty="0" smtClean="0">
                <a:solidFill>
                  <a:schemeClr val="tx1"/>
                </a:solidFill>
              </a:rPr>
              <a:t>pour assurer la qualité des offres </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2"/>
              </a:rPr>
              <a:t>Accéder à l’outil de mise en réseau</a:t>
            </a:r>
            <a:endParaRPr lang="fr-FR" sz="1300" dirty="0" smtClean="0">
              <a:solidFill>
                <a:schemeClr val="tx1"/>
              </a:solidFill>
            </a:endParaRPr>
          </a:p>
          <a:p>
            <a:pPr lvl="0">
              <a:spcBef>
                <a:spcPts val="200"/>
              </a:spcBef>
              <a:spcAft>
                <a:spcPts val="200"/>
              </a:spcAft>
            </a:pPr>
            <a:endParaRPr lang="fr-FR" sz="1300" dirty="0" smtClean="0">
              <a:solidFill>
                <a:schemeClr val="tx1"/>
              </a:solidFill>
            </a:endParaRPr>
          </a:p>
          <a:p>
            <a:pPr lvl="0" algn="ctr">
              <a:spcAft>
                <a:spcPts val="1800"/>
              </a:spcAft>
            </a:pPr>
            <a:r>
              <a:rPr lang="fr-FR" sz="2100" dirty="0">
                <a:solidFill>
                  <a:srgbClr val="000099"/>
                </a:solidFill>
              </a:rPr>
              <a:t>Au niveau Français</a:t>
            </a:r>
          </a:p>
          <a:p>
            <a:pPr marL="285750" indent="-285750">
              <a:spcBef>
                <a:spcPts val="200"/>
              </a:spcBef>
              <a:spcAft>
                <a:spcPts val="200"/>
              </a:spcAft>
              <a:buFont typeface="Wingdings" panose="05000000000000000000" pitchFamily="2" charset="2"/>
              <a:buChar char="Ø"/>
            </a:pPr>
            <a:r>
              <a:rPr lang="fr-FR" sz="1300" b="0" dirty="0">
                <a:solidFill>
                  <a:schemeClr val="tx1"/>
                </a:solidFill>
              </a:rPr>
              <a:t>Les PCN du Cluster 5 collectent et assemblent les expertises des entités françaises désireuses de se faire connaitre</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Fiche </a:t>
            </a:r>
            <a:r>
              <a:rPr lang="fr-FR" sz="1300" dirty="0">
                <a:solidFill>
                  <a:schemeClr val="tx1"/>
                </a:solidFill>
              </a:rPr>
              <a:t>à remplir &amp; retourner aux PCN Climat-Energie &amp; Transports </a:t>
            </a:r>
            <a:r>
              <a:rPr lang="fr-FR" sz="1300" b="0" dirty="0">
                <a:solidFill>
                  <a:schemeClr val="tx1"/>
                </a:solidFill>
              </a:rPr>
              <a:t>pour être ajoutée au tableau</a:t>
            </a:r>
          </a:p>
          <a:p>
            <a:pPr marL="285750" lvl="0" indent="-285750">
              <a:spcBef>
                <a:spcPts val="200"/>
              </a:spcBef>
              <a:spcAft>
                <a:spcPts val="200"/>
              </a:spcAft>
              <a:buFont typeface="Wingdings" panose="05000000000000000000" pitchFamily="2" charset="2"/>
              <a:buChar char="Ø"/>
            </a:pPr>
            <a:r>
              <a:rPr lang="fr-FR" sz="1300" b="0" dirty="0">
                <a:solidFill>
                  <a:schemeClr val="tx1"/>
                </a:solidFill>
              </a:rPr>
              <a:t>Une communication régulière est faite en direction des </a:t>
            </a:r>
            <a:r>
              <a:rPr lang="fr-FR" sz="1300" dirty="0">
                <a:solidFill>
                  <a:schemeClr val="tx1"/>
                </a:solidFill>
              </a:rPr>
              <a:t>communautés </a:t>
            </a:r>
            <a:r>
              <a:rPr lang="fr-FR" sz="1300" dirty="0" smtClean="0">
                <a:solidFill>
                  <a:schemeClr val="tx1"/>
                </a:solidFill>
              </a:rPr>
              <a:t>françaises et</a:t>
            </a:r>
            <a:r>
              <a:rPr lang="fr-FR" sz="1300" b="0" dirty="0" smtClean="0">
                <a:solidFill>
                  <a:schemeClr val="tx1"/>
                </a:solidFill>
              </a:rPr>
              <a:t> </a:t>
            </a:r>
            <a:r>
              <a:rPr lang="fr-FR" sz="1300" b="0" dirty="0">
                <a:solidFill>
                  <a:schemeClr val="tx1"/>
                </a:solidFill>
              </a:rPr>
              <a:t>aux </a:t>
            </a:r>
            <a:r>
              <a:rPr lang="fr-FR" sz="1300" dirty="0">
                <a:solidFill>
                  <a:schemeClr val="tx1"/>
                </a:solidFill>
              </a:rPr>
              <a:t>autres PCN européens</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3"/>
              </a:rPr>
              <a:t>Télécharger </a:t>
            </a:r>
            <a:r>
              <a:rPr lang="fr-FR" sz="1300" dirty="0">
                <a:solidFill>
                  <a:schemeClr val="tx1"/>
                </a:solidFill>
                <a:hlinkClick r:id="rId3"/>
              </a:rPr>
              <a:t>la fiche à remplir &amp; le tableau</a:t>
            </a:r>
            <a:endParaRPr lang="fr-FR" sz="1300" dirty="0">
              <a:solidFill>
                <a:schemeClr val="tx1"/>
              </a:solidFill>
            </a:endParaRPr>
          </a:p>
          <a:p>
            <a:pPr marL="285750" lvl="0" indent="-285750">
              <a:spcAft>
                <a:spcPts val="300"/>
              </a:spcAft>
              <a:buFont typeface="Wingdings" panose="05000000000000000000" pitchFamily="2" charset="2"/>
              <a:buChar char="Ø"/>
            </a:pPr>
            <a:endParaRPr lang="fr-FR" sz="13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a:t>Réseautage</a:t>
            </a:r>
            <a:endParaRPr dirty="0"/>
          </a:p>
          <a:p>
            <a:pPr algn="r">
              <a:defRPr/>
            </a:pPr>
            <a:r>
              <a:rPr lang="fr-FR" sz="1200" b="1" dirty="0"/>
              <a:t>Trouver des partenaires</a:t>
            </a:r>
          </a:p>
        </p:txBody>
      </p:sp>
      <p:pic>
        <p:nvPicPr>
          <p:cNvPr id="6" name="Image 5"/>
          <p:cNvPicPr>
            <a:picLocks noChangeAspect="1"/>
          </p:cNvPicPr>
          <p:nvPr/>
        </p:nvPicPr>
        <p:blipFill rotWithShape="1">
          <a:blip r:embed="rId4"/>
          <a:srcRect l="42350" t="17423" r="33648" b="50558"/>
          <a:stretch/>
        </p:blipFill>
        <p:spPr>
          <a:xfrm>
            <a:off x="7164286" y="3378910"/>
            <a:ext cx="1728193" cy="1296144"/>
          </a:xfrm>
          <a:prstGeom prst="rect">
            <a:avLst/>
          </a:prstGeom>
        </p:spPr>
      </p:pic>
      <p:pic>
        <p:nvPicPr>
          <p:cNvPr id="7" name="Image 6"/>
          <p:cNvPicPr>
            <a:picLocks noChangeAspect="1"/>
          </p:cNvPicPr>
          <p:nvPr/>
        </p:nvPicPr>
        <p:blipFill rotWithShape="1">
          <a:blip r:embed="rId5"/>
          <a:srcRect l="4784" t="25303" r="42770" b="15166"/>
          <a:stretch/>
        </p:blipFill>
        <p:spPr>
          <a:xfrm>
            <a:off x="6084166" y="1207944"/>
            <a:ext cx="2808314" cy="1792200"/>
          </a:xfrm>
          <a:prstGeom prst="rect">
            <a:avLst/>
          </a:prstGeom>
        </p:spPr>
      </p:pic>
      <p:sp>
        <p:nvSpPr>
          <p:cNvPr id="8" name="Ellipse 7"/>
          <p:cNvSpPr/>
          <p:nvPr/>
        </p:nvSpPr>
        <p:spPr>
          <a:xfrm>
            <a:off x="8316416" y="1563638"/>
            <a:ext cx="43204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172401" y="1203598"/>
            <a:ext cx="720079" cy="400110"/>
          </a:xfrm>
          <a:prstGeom prst="rect">
            <a:avLst/>
          </a:prstGeom>
          <a:noFill/>
        </p:spPr>
        <p:txBody>
          <a:bodyPr wrap="square" rtlCol="0">
            <a:spAutoFit/>
          </a:bodyPr>
          <a:lstStyle/>
          <a:p>
            <a:pPr algn="ctr"/>
            <a:r>
              <a:rPr lang="fr-FR" sz="1000" b="1" dirty="0" smtClean="0">
                <a:solidFill>
                  <a:srgbClr val="C00000"/>
                </a:solidFill>
              </a:rPr>
              <a:t>Cliquer ici</a:t>
            </a:r>
            <a:endParaRPr lang="fr-FR" sz="1000" b="1" dirty="0">
              <a:solidFill>
                <a:srgbClr val="C00000"/>
              </a:solidFill>
            </a:endParaRPr>
          </a:p>
        </p:txBody>
      </p:sp>
      <p:sp>
        <p:nvSpPr>
          <p:cNvPr id="10" name="Espace réservé du numéro de diapositive 7"/>
          <p:cNvSpPr>
            <a:spLocks noGrp="1"/>
          </p:cNvSpPr>
          <p:nvPr>
            <p:ph type="sldNum" sz="quarter" idx="12"/>
          </p:nvPr>
        </p:nvSpPr>
        <p:spPr>
          <a:xfrm>
            <a:off x="7596336" y="4803998"/>
            <a:ext cx="1170000" cy="339502"/>
          </a:xfrm>
        </p:spPr>
        <p:txBody>
          <a:bodyPr/>
          <a:lstStyle/>
          <a:p>
            <a:fld id="{733122C9-A0B9-462F-8757-0847AD287B63}" type="slidenum">
              <a:rPr lang="fr-FR" smtClean="0"/>
              <a:pPr/>
              <a:t>64</a:t>
            </a:fld>
            <a:endParaRPr lang="fr-FR" dirty="0"/>
          </a:p>
        </p:txBody>
      </p:sp>
    </p:spTree>
    <p:extLst>
      <p:ext uri="{BB962C8B-B14F-4D97-AF65-F5344CB8AC3E}">
        <p14:creationId xmlns:p14="http://schemas.microsoft.com/office/powerpoint/2010/main" val="116412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Rectangle 2">
            <a:extLst>
              <a:ext uri="{FF2B5EF4-FFF2-40B4-BE49-F238E27FC236}">
                <a16:creationId xmlns:a16="http://schemas.microsoft.com/office/drawing/2014/main" id="{EBCD8150-8C88-4233-9AA8-B6307395E54C}"/>
              </a:ext>
            </a:extLst>
          </p:cNvPr>
          <p:cNvSpPr/>
          <p:nvPr/>
        </p:nvSpPr>
        <p:spPr>
          <a:xfrm>
            <a:off x="402836" y="751655"/>
            <a:ext cx="8844636" cy="577081"/>
          </a:xfrm>
          <a:prstGeom prst="rect">
            <a:avLst/>
          </a:prstGeom>
        </p:spPr>
        <p:txBody>
          <a:bodyPr wrap="square">
            <a:spAutoFit/>
          </a:bodyPr>
          <a:lstStyle/>
          <a:p>
            <a:pPr marL="557213" lvl="2" indent="-214313" defTabSz="685800">
              <a:buFont typeface="Wingdings" panose="05000000000000000000" pitchFamily="2" charset="2"/>
              <a:buChar char="§"/>
              <a:defRPr/>
            </a:pPr>
            <a:endParaRPr lang="fr-FR" sz="1050" dirty="0">
              <a:solidFill>
                <a:srgbClr val="000099"/>
              </a:solidFill>
              <a:latin typeface="Calibri" panose="020F0502020204030204"/>
            </a:endParaRPr>
          </a:p>
          <a:p>
            <a:pPr defTabSz="685800">
              <a:defRPr/>
            </a:pPr>
            <a:endParaRPr lang="fr-FR" sz="1050" dirty="0">
              <a:solidFill>
                <a:prstClr val="black"/>
              </a:solidFill>
              <a:latin typeface="Calibri" panose="020F0502020204030204"/>
            </a:endParaRPr>
          </a:p>
          <a:p>
            <a:pPr defTabSz="685800">
              <a:defRPr/>
            </a:pPr>
            <a:endParaRPr lang="fr-FR" sz="1050" dirty="0">
              <a:solidFill>
                <a:srgbClr val="000099"/>
              </a:solidFill>
              <a:latin typeface="Calibri" panose="020F0502020204030204"/>
            </a:endParaRPr>
          </a:p>
        </p:txBody>
      </p:sp>
      <p:sp>
        <p:nvSpPr>
          <p:cNvPr id="7" name="Rectangle 6"/>
          <p:cNvSpPr/>
          <p:nvPr/>
        </p:nvSpPr>
        <p:spPr>
          <a:xfrm>
            <a:off x="2116100" y="1434384"/>
            <a:ext cx="6124074" cy="300082"/>
          </a:xfrm>
          <a:prstGeom prst="rect">
            <a:avLst/>
          </a:prstGeom>
        </p:spPr>
        <p:txBody>
          <a:bodyPr wrap="square">
            <a:spAutoFit/>
          </a:bodyPr>
          <a:lstStyle/>
          <a:p>
            <a:pPr marL="342900" lvl="1" defTabSz="685800">
              <a:defRPr/>
            </a:pPr>
            <a:endParaRPr lang="fr-FR" sz="1350" dirty="0">
              <a:solidFill>
                <a:srgbClr val="000091"/>
              </a:solidFill>
              <a:latin typeface="Marianne"/>
            </a:endParaRPr>
          </a:p>
        </p:txBody>
      </p:sp>
      <p:sp>
        <p:nvSpPr>
          <p:cNvPr id="4" name="Rectangle 3"/>
          <p:cNvSpPr/>
          <p:nvPr/>
        </p:nvSpPr>
        <p:spPr>
          <a:xfrm>
            <a:off x="402837" y="915566"/>
            <a:ext cx="8741164" cy="3931846"/>
          </a:xfrm>
          <a:prstGeom prst="rect">
            <a:avLst/>
          </a:prstGeom>
        </p:spPr>
        <p:txBody>
          <a:bodyPr wrap="square">
            <a:spAutoFit/>
          </a:bodyPr>
          <a:lstStyle/>
          <a:p>
            <a:pPr defTabSz="685800">
              <a:defRPr/>
            </a:pPr>
            <a:r>
              <a:rPr lang="fr-FR" b="1" dirty="0" smtClean="0">
                <a:solidFill>
                  <a:schemeClr val="tx2"/>
                </a:solidFill>
              </a:rPr>
              <a:t>Trouver des partenaires </a:t>
            </a:r>
          </a:p>
          <a:p>
            <a:pPr defTabSz="685800">
              <a:defRPr/>
            </a:pPr>
            <a:endParaRPr lang="fr-FR" sz="1200" dirty="0" smtClean="0"/>
          </a:p>
          <a:p>
            <a:pPr marL="214313" indent="-214313" defTabSz="685800">
              <a:spcBef>
                <a:spcPts val="600"/>
              </a:spcBef>
              <a:buFont typeface="Wingdings" panose="05000000000000000000" pitchFamily="2" charset="2"/>
              <a:buChar char="Ø"/>
              <a:defRPr/>
            </a:pPr>
            <a:r>
              <a:rPr lang="fr-FR" sz="1200" b="1" dirty="0" smtClean="0"/>
              <a:t>Contribuer </a:t>
            </a:r>
            <a:r>
              <a:rPr lang="fr-FR" sz="1200" b="1" dirty="0"/>
              <a:t>aux actions des </a:t>
            </a:r>
            <a:r>
              <a:rPr lang="fr-FR" sz="1200" b="1" dirty="0" smtClean="0"/>
              <a:t>partenariats &amp; </a:t>
            </a:r>
            <a:r>
              <a:rPr lang="fr-FR" sz="1200" b="1" dirty="0"/>
              <a:t>dynamiques européennes </a:t>
            </a:r>
            <a:endParaRPr lang="fr-FR" sz="1200" dirty="0"/>
          </a:p>
          <a:p>
            <a:pPr marL="557213" lvl="1" indent="-214313" defTabSz="685800">
              <a:buFont typeface="Wingdings" panose="05000000000000000000" pitchFamily="2" charset="2"/>
              <a:buChar char="§"/>
              <a:defRPr/>
            </a:pPr>
            <a:r>
              <a:rPr lang="fr-FR" sz="1200" dirty="0" smtClean="0">
                <a:hlinkClick r:id="rId3"/>
              </a:rPr>
              <a:t>Les partenariats </a:t>
            </a:r>
            <a:r>
              <a:rPr lang="fr-FR" sz="1200" dirty="0" smtClean="0"/>
              <a:t>: Clean </a:t>
            </a:r>
            <a:r>
              <a:rPr lang="fr-FR" sz="1200" dirty="0" err="1" smtClean="0"/>
              <a:t>Hydrogen</a:t>
            </a:r>
            <a:r>
              <a:rPr lang="fr-FR" sz="1200" dirty="0" smtClean="0"/>
              <a:t>, Clean Aviation, </a:t>
            </a:r>
            <a:r>
              <a:rPr lang="fr-FR" sz="1200" dirty="0" err="1" smtClean="0"/>
              <a:t>Europe’s</a:t>
            </a:r>
            <a:r>
              <a:rPr lang="fr-FR" sz="1200" dirty="0" smtClean="0"/>
              <a:t> Rail, Built4people, Batt4EU, CCAM….</a:t>
            </a:r>
            <a:endParaRPr lang="fr-FR" sz="1200" dirty="0"/>
          </a:p>
          <a:p>
            <a:pPr marL="557213" lvl="1" indent="-214313" defTabSz="685800">
              <a:buFont typeface="Wingdings" panose="05000000000000000000" pitchFamily="2" charset="2"/>
              <a:buChar char="§"/>
              <a:defRPr/>
            </a:pPr>
            <a:r>
              <a:rPr lang="fr-FR" sz="1200" dirty="0"/>
              <a:t>New </a:t>
            </a:r>
            <a:r>
              <a:rPr lang="fr-FR" sz="1200" dirty="0" err="1"/>
              <a:t>European</a:t>
            </a:r>
            <a:r>
              <a:rPr lang="fr-FR" sz="1200" dirty="0"/>
              <a:t> Bauhaus</a:t>
            </a:r>
          </a:p>
          <a:p>
            <a:pPr marL="557213" lvl="1" indent="-214313" defTabSz="685800">
              <a:spcAft>
                <a:spcPts val="600"/>
              </a:spcAft>
              <a:buFont typeface="Wingdings" panose="05000000000000000000" pitchFamily="2" charset="2"/>
              <a:buChar char="§"/>
              <a:defRPr/>
            </a:pPr>
            <a:r>
              <a:rPr lang="fr-FR" sz="1200" dirty="0" smtClean="0"/>
              <a:t>Les Missions Villes et Climat</a:t>
            </a:r>
            <a:endParaRPr lang="fr-FR" sz="1200" dirty="0"/>
          </a:p>
          <a:p>
            <a:pPr marL="214313" lvl="1" indent="-214313" defTabSz="685800">
              <a:spcBef>
                <a:spcPts val="600"/>
              </a:spcBef>
              <a:spcAft>
                <a:spcPts val="600"/>
              </a:spcAft>
              <a:buFont typeface="Wingdings" panose="05000000000000000000" pitchFamily="2" charset="2"/>
              <a:buChar char="Ø"/>
              <a:defRPr/>
            </a:pPr>
            <a:r>
              <a:rPr lang="fr-FR" sz="1200" b="1" dirty="0"/>
              <a:t>Contribuer au </a:t>
            </a:r>
            <a:r>
              <a:rPr lang="fr-FR" sz="1200" b="1" dirty="0" smtClean="0"/>
              <a:t>GTN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Participer aux évènements de la </a:t>
            </a:r>
            <a:r>
              <a:rPr lang="fr-FR" sz="1200" b="1" dirty="0" smtClean="0"/>
              <a:t>Commission européenne et du PCN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Utiliser </a:t>
            </a:r>
            <a:r>
              <a:rPr lang="fr-FR" sz="1200" b="1" dirty="0" smtClean="0"/>
              <a:t>les différents outils</a:t>
            </a:r>
          </a:p>
          <a:p>
            <a:pPr marL="557213" lvl="1" indent="-214313" defTabSz="685800">
              <a:buFont typeface="Wingdings" panose="05000000000000000000" pitchFamily="2" charset="2"/>
              <a:buChar char="§"/>
              <a:defRPr/>
            </a:pPr>
            <a:r>
              <a:rPr lang="fr-FR" sz="1200" dirty="0"/>
              <a:t>Celui du PCN français : </a:t>
            </a:r>
            <a:r>
              <a:rPr lang="fr-FR" sz="1200" dirty="0">
                <a:hlinkClick r:id="rId4"/>
              </a:rPr>
              <a:t>https://www.horizon-europe.gouv.fr/recherches-de-partenaires-et-offres-de-competences-sur-les-thematiques-climatenergietransports</a:t>
            </a:r>
            <a:endParaRPr lang="fr-FR" sz="1200" dirty="0"/>
          </a:p>
          <a:p>
            <a:pPr marL="557213" lvl="1" indent="-214313" defTabSz="685800">
              <a:buFont typeface="Wingdings" panose="05000000000000000000" pitchFamily="2" charset="2"/>
              <a:buChar char="§"/>
              <a:defRPr/>
            </a:pPr>
            <a:r>
              <a:rPr lang="fr-FR" sz="1200" dirty="0"/>
              <a:t>Celui des PCN européens (GREENET) : </a:t>
            </a:r>
            <a:r>
              <a:rPr lang="fr-FR" sz="1200" dirty="0">
                <a:hlinkClick r:id="rId5"/>
              </a:rPr>
              <a:t>https://horizoneuropencpportal.eu/ncp-networks/cluster-5/cluster-5-partner-search-service</a:t>
            </a:r>
            <a:r>
              <a:rPr lang="fr-FR" sz="1200" dirty="0"/>
              <a:t> </a:t>
            </a:r>
          </a:p>
          <a:p>
            <a:pPr marL="557213" lvl="1" indent="-214313" defTabSz="685800">
              <a:spcAft>
                <a:spcPts val="600"/>
              </a:spcAft>
              <a:buFont typeface="Wingdings" panose="05000000000000000000" pitchFamily="2" charset="2"/>
              <a:buChar char="§"/>
              <a:defRPr/>
            </a:pPr>
            <a:r>
              <a:rPr lang="fr-FR" sz="1200" dirty="0"/>
              <a:t>Celui de la Commission européenne : </a:t>
            </a:r>
            <a:r>
              <a:rPr lang="fr-FR" sz="1200" dirty="0">
                <a:hlinkClick r:id="rId6"/>
              </a:rPr>
              <a:t>https://</a:t>
            </a:r>
            <a:r>
              <a:rPr lang="fr-FR" sz="1200" dirty="0" smtClean="0">
                <a:hlinkClick r:id="rId6"/>
              </a:rPr>
              <a:t>ec.europa.eu/info/funding-tenders/opportunities/portal/screen/home</a:t>
            </a:r>
            <a:endParaRPr lang="fr-FR" sz="1200" dirty="0"/>
          </a:p>
          <a:p>
            <a:pPr marL="214313" lvl="1" indent="-214313" defTabSz="685800">
              <a:spcBef>
                <a:spcPts val="600"/>
              </a:spcBef>
              <a:buFont typeface="Wingdings" panose="05000000000000000000" pitchFamily="2" charset="2"/>
              <a:buChar char="Ø"/>
              <a:defRPr/>
            </a:pPr>
            <a:r>
              <a:rPr lang="fr-FR" sz="1350" b="1" dirty="0"/>
              <a:t>Rechercher les consortia déjà financés sur des thématiques </a:t>
            </a:r>
            <a:r>
              <a:rPr lang="fr-FR" sz="1350" b="1" dirty="0" smtClean="0"/>
              <a:t>proches (b</a:t>
            </a:r>
            <a:r>
              <a:rPr lang="fr-FR" sz="1200" b="1" dirty="0" smtClean="0"/>
              <a:t>ase </a:t>
            </a:r>
            <a:r>
              <a:rPr lang="fr-FR" sz="1200" b="1" dirty="0"/>
              <a:t>de données </a:t>
            </a:r>
            <a:r>
              <a:rPr lang="fr-FR" sz="1200" b="1" dirty="0" err="1"/>
              <a:t>C</a:t>
            </a:r>
            <a:r>
              <a:rPr lang="fr-FR" sz="1200" b="1" dirty="0" err="1" smtClean="0"/>
              <a:t>ordis</a:t>
            </a:r>
            <a:r>
              <a:rPr lang="fr-FR" sz="1200" b="1" dirty="0" smtClean="0"/>
              <a:t>) </a:t>
            </a:r>
            <a:r>
              <a:rPr lang="fr-FR" sz="1200" dirty="0"/>
              <a:t>: </a:t>
            </a:r>
            <a:r>
              <a:rPr lang="fr-FR" sz="1200" dirty="0">
                <a:hlinkClick r:id="rId7"/>
              </a:rPr>
              <a:t>https://cordis.europa.eu/fr</a:t>
            </a:r>
            <a:r>
              <a:rPr lang="fr-FR" sz="1200" dirty="0"/>
              <a:t> </a:t>
            </a:r>
          </a:p>
        </p:txBody>
      </p:sp>
      <p:sp>
        <p:nvSpPr>
          <p:cNvPr id="5" name="Rectangle 4"/>
          <p:cNvSpPr/>
          <p:nvPr/>
        </p:nvSpPr>
        <p:spPr>
          <a:xfrm>
            <a:off x="2200624" y="1045814"/>
            <a:ext cx="6691016" cy="830997"/>
          </a:xfrm>
          <a:prstGeom prst="rect">
            <a:avLst/>
          </a:prstGeom>
        </p:spPr>
        <p:txBody>
          <a:bodyPr wrap="square">
            <a:spAutoFit/>
          </a:bodyPr>
          <a:lstStyle/>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p:txBody>
      </p:sp>
      <p:sp>
        <p:nvSpPr>
          <p:cNvPr id="9" name="ZoneTexte 8"/>
          <p:cNvSpPr txBox="1"/>
          <p:nvPr/>
        </p:nvSpPr>
        <p:spPr bwMode="auto">
          <a:xfrm>
            <a:off x="3203849" y="195088"/>
            <a:ext cx="5765503" cy="553998"/>
          </a:xfrm>
          <a:prstGeom prst="rect">
            <a:avLst/>
          </a:prstGeom>
          <a:noFill/>
        </p:spPr>
        <p:txBody>
          <a:bodyPr wrap="square" rtlCol="0">
            <a:spAutoFit/>
          </a:bodyPr>
          <a:lstStyle/>
          <a:p>
            <a:pPr algn="r">
              <a:defRPr/>
            </a:pPr>
            <a:r>
              <a:rPr lang="fr-FR" b="1" dirty="0" smtClean="0">
                <a:latin typeface="Arial" panose="020B0604020202020204" pitchFamily="34" charset="0"/>
                <a:cs typeface="Arial" panose="020B0604020202020204" pitchFamily="34" charset="0"/>
              </a:rPr>
              <a:t>Réseautage</a:t>
            </a:r>
          </a:p>
          <a:p>
            <a:pPr algn="r">
              <a:defRPr/>
            </a:pPr>
            <a:r>
              <a:rPr lang="fr-FR" sz="1200" b="1" dirty="0" smtClean="0">
                <a:latin typeface="Arial" panose="020B0604020202020204" pitchFamily="34" charset="0"/>
                <a:cs typeface="Arial" panose="020B0604020202020204" pitchFamily="34" charset="0"/>
              </a:rPr>
              <a:t>Comment développer son réseau</a:t>
            </a:r>
            <a:endParaRPr lang="fr-FR" sz="1200" b="1" dirty="0">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65</a:t>
            </a:fld>
            <a:endParaRPr lang="fr-FR" dirty="0"/>
          </a:p>
        </p:txBody>
      </p:sp>
    </p:spTree>
    <p:extLst>
      <p:ext uri="{BB962C8B-B14F-4D97-AF65-F5344CB8AC3E}">
        <p14:creationId xmlns:p14="http://schemas.microsoft.com/office/powerpoint/2010/main" val="3691971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a:t>
            </a:r>
            <a:r>
              <a:rPr lang="fr-FR" sz="1400" i="1" dirty="0" smtClean="0">
                <a:solidFill>
                  <a:schemeClr val="tx1"/>
                </a:solidFill>
              </a:rPr>
              <a:t>françaises de </a:t>
            </a:r>
            <a:r>
              <a:rPr lang="fr-FR" sz="1400" i="1" dirty="0">
                <a:solidFill>
                  <a:schemeClr val="tx1"/>
                </a:solidFill>
              </a:rPr>
              <a:t>recherche et d’innovation </a:t>
            </a:r>
            <a:r>
              <a:rPr lang="fr-FR" sz="1400" i="1" dirty="0" smtClean="0">
                <a:solidFill>
                  <a:schemeClr val="tx1"/>
                </a:solidFill>
              </a:rPr>
              <a:t>pour 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destinations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Les </a:t>
            </a:r>
            <a:r>
              <a:rPr lang="fr-FR" b="1" dirty="0"/>
              <a:t>GTN Cluster </a:t>
            </a:r>
            <a:r>
              <a:rPr lang="fr-FR" b="1" dirty="0" smtClean="0"/>
              <a:t>5</a:t>
            </a:r>
          </a:p>
          <a:p>
            <a:pPr algn="r">
              <a:defRPr/>
            </a:pPr>
            <a:r>
              <a:rPr lang="fr-FR" sz="1200" b="1" dirty="0" smtClean="0"/>
              <a:t>En quelques mots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66</a:t>
            </a:fld>
            <a:endParaRPr lang="fr-FR"/>
          </a:p>
        </p:txBody>
      </p:sp>
    </p:spTree>
    <p:extLst>
      <p:ext uri="{BB962C8B-B14F-4D97-AF65-F5344CB8AC3E}">
        <p14:creationId xmlns:p14="http://schemas.microsoft.com/office/powerpoint/2010/main" val="4221039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a:t>
            </a:r>
            <a:r>
              <a:rPr lang="fr-FR" sz="1400" i="1" dirty="0" smtClean="0">
                <a:solidFill>
                  <a:schemeClr val="tx1"/>
                </a:solidFill>
              </a:rPr>
              <a:t>Supérieur 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Le réseau </a:t>
            </a:r>
            <a:r>
              <a:rPr lang="fr-FR" b="1" dirty="0" smtClean="0"/>
              <a:t>PCN</a:t>
            </a:r>
          </a:p>
          <a:p>
            <a:pPr algn="r">
              <a:defRPr/>
            </a:pPr>
            <a:r>
              <a:rPr lang="fr-FR" sz="1200" b="1" dirty="0" smtClean="0"/>
              <a:t>Les équipes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67</a:t>
            </a:fld>
            <a:endParaRPr lang="fr-FR"/>
          </a:p>
        </p:txBody>
      </p:sp>
    </p:spTree>
    <p:extLst>
      <p:ext uri="{BB962C8B-B14F-4D97-AF65-F5344CB8AC3E}">
        <p14:creationId xmlns:p14="http://schemas.microsoft.com/office/powerpoint/2010/main" val="1097689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Contacts </a:t>
            </a:r>
            <a:r>
              <a:rPr lang="fr-FR" b="1" dirty="0" smtClean="0"/>
              <a:t>PCN</a:t>
            </a:r>
          </a:p>
          <a:p>
            <a:pPr algn="r">
              <a:defRPr/>
            </a:pPr>
            <a:r>
              <a:rPr lang="fr-FR" sz="1200" b="1" dirty="0" smtClean="0"/>
              <a:t>Les liens utiles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68</a:t>
            </a:fld>
            <a:endParaRPr lang="fr-FR"/>
          </a:p>
        </p:txBody>
      </p:sp>
    </p:spTree>
    <p:extLst>
      <p:ext uri="{BB962C8B-B14F-4D97-AF65-F5344CB8AC3E}">
        <p14:creationId xmlns:p14="http://schemas.microsoft.com/office/powerpoint/2010/main" val="60004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dirty="0">
                <a:ln>
                  <a:noFill/>
                </a:ln>
                <a:solidFill>
                  <a:schemeClr val="tx1"/>
                </a:solidFill>
                <a:latin typeface="Arial"/>
                <a:cs typeface="Arial"/>
              </a:rPr>
              <a:t>Présentation générale</a:t>
            </a:r>
            <a:endParaRPr dirty="0"/>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dirty="0" smtClean="0">
                <a:ln>
                  <a:noFill/>
                </a:ln>
                <a:solidFill>
                  <a:schemeClr val="tx1"/>
                </a:solidFill>
                <a:latin typeface="Arial"/>
                <a:cs typeface="Arial"/>
              </a:rPr>
              <a:t>Horizon Europe</a:t>
            </a:r>
            <a:endParaRPr lang="fr-FR" dirty="0"/>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7</a:t>
            </a:fld>
            <a:endParaRPr lang="fr-FR" sz="1600">
              <a:solidFill>
                <a:schemeClr val="tx2"/>
              </a:solidFill>
            </a:endParaRPr>
          </a:p>
        </p:txBody>
      </p:sp>
    </p:spTree>
    <p:extLst>
      <p:ext uri="{BB962C8B-B14F-4D97-AF65-F5344CB8AC3E}">
        <p14:creationId xmlns:p14="http://schemas.microsoft.com/office/powerpoint/2010/main" val="203164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graphicFrame>
        <p:nvGraphicFramePr>
          <p:cNvPr id="7" name="Tableau 6"/>
          <p:cNvGraphicFramePr>
            <a:graphicFrameLocks noGrp="1"/>
          </p:cNvGraphicFramePr>
          <p:nvPr>
            <p:extLst>
              <p:ext uri="{D42A27DB-BD31-4B8C-83A1-F6EECF244321}">
                <p14:modId xmlns:p14="http://schemas.microsoft.com/office/powerpoint/2010/main" val="3902557533"/>
              </p:ext>
            </p:extLst>
          </p:nvPr>
        </p:nvGraphicFramePr>
        <p:xfrm>
          <a:off x="3033628" y="1059582"/>
          <a:ext cx="6110372" cy="3812540"/>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400" b="0" dirty="0">
                          <a:solidFill>
                            <a:schemeClr val="tx1"/>
                          </a:solidFill>
                          <a:latin typeface="+mn-lt"/>
                        </a:rPr>
                        <a:t>Approche </a:t>
                      </a:r>
                      <a:r>
                        <a:rPr lang="fr-FR" sz="1400" b="0" i="1" dirty="0">
                          <a:solidFill>
                            <a:schemeClr val="tx1"/>
                          </a:solidFill>
                          <a:latin typeface="+mn-lt"/>
                        </a:rPr>
                        <a:t>"top-down"</a:t>
                      </a:r>
                      <a:r>
                        <a:rPr lang="fr-FR" sz="1400" b="0" dirty="0">
                          <a:solidFill>
                            <a:schemeClr val="tx1"/>
                          </a:solidFill>
                          <a:latin typeface="+mn-lt"/>
                        </a:rPr>
                        <a:t> pour soutenir les </a:t>
                      </a:r>
                      <a:r>
                        <a:rPr lang="fr-FR" sz="1400" b="1" dirty="0">
                          <a:solidFill>
                            <a:schemeClr val="tx1"/>
                          </a:solidFill>
                          <a:latin typeface="+mn-lt"/>
                        </a:rPr>
                        <a:t>priorités politiques stratégiques </a:t>
                      </a:r>
                      <a:r>
                        <a:rPr lang="fr-FR" sz="1400" b="0" dirty="0">
                          <a:solidFill>
                            <a:schemeClr val="tx1"/>
                          </a:solidFill>
                          <a:latin typeface="+mn-lt"/>
                        </a:rPr>
                        <a:t>de l'Union Européenne</a:t>
                      </a:r>
                      <a:r>
                        <a:rPr lang="fr-FR" sz="1400" b="1" dirty="0">
                          <a:solidFill>
                            <a:schemeClr val="tx1"/>
                          </a:solidFill>
                          <a:latin typeface="+mn-lt"/>
                        </a:rPr>
                        <a:t> </a:t>
                      </a:r>
                      <a:r>
                        <a:rPr lang="fr-FR" sz="1400" b="0" dirty="0">
                          <a:solidFill>
                            <a:schemeClr val="tx1"/>
                          </a:solidFill>
                          <a:latin typeface="+mn-lt"/>
                        </a:rPr>
                        <a:t>et les </a:t>
                      </a:r>
                      <a:r>
                        <a:rPr lang="fr-FR" sz="1400" b="1" dirty="0">
                          <a:solidFill>
                            <a:schemeClr val="tx1"/>
                          </a:solidFill>
                          <a:latin typeface="+mn-lt"/>
                        </a:rPr>
                        <a:t>objectifs de développement durable </a:t>
                      </a:r>
                      <a:r>
                        <a:rPr lang="fr-FR" sz="1400" b="0" dirty="0">
                          <a:solidFill>
                            <a:schemeClr val="tx1"/>
                          </a:solidFill>
                          <a:latin typeface="+mn-lt"/>
                        </a:rPr>
                        <a:t>des Nations Unies.</a:t>
                      </a:r>
                      <a:endParaRPr sz="1600" dirty="0">
                        <a:solidFill>
                          <a:schemeClr val="tx1"/>
                        </a:solidFill>
                      </a:endParaRPr>
                    </a:p>
                    <a:p>
                      <a:pPr marL="285750" marR="437515" lvl="0" indent="-285750">
                        <a:spcAft>
                          <a:spcPts val="300"/>
                        </a:spcAft>
                        <a:buClr>
                          <a:srgbClr val="EA5433"/>
                        </a:buClr>
                        <a:buSzPct val="90000"/>
                        <a:buFont typeface="Courier New"/>
                        <a:buChar char="o"/>
                        <a:defRPr/>
                      </a:pPr>
                      <a:r>
                        <a:rPr lang="fr-FR" sz="1400" b="0" dirty="0">
                          <a:solidFill>
                            <a:schemeClr val="tx1"/>
                          </a:solidFill>
                          <a:latin typeface="+mn-lt"/>
                        </a:rPr>
                        <a:t>Appels à projets </a:t>
                      </a:r>
                      <a:r>
                        <a:rPr lang="fr-FR" sz="1400" b="1" dirty="0">
                          <a:solidFill>
                            <a:schemeClr val="tx1"/>
                          </a:solidFill>
                          <a:latin typeface="+mn-lt"/>
                        </a:rPr>
                        <a:t>centrés sur des problématiques sociétales</a:t>
                      </a:r>
                      <a:r>
                        <a:rPr lang="fr-FR" sz="1400" b="0" dirty="0">
                          <a:solidFill>
                            <a:schemeClr val="tx1"/>
                          </a:solidFill>
                          <a:latin typeface="+mn-lt"/>
                        </a:rPr>
                        <a:t>, des </a:t>
                      </a:r>
                      <a:r>
                        <a:rPr lang="fr-FR" sz="1400" b="1" dirty="0">
                          <a:solidFill>
                            <a:schemeClr val="tx1"/>
                          </a:solidFill>
                          <a:latin typeface="+mn-lt"/>
                        </a:rPr>
                        <a:t>défis globaux : </a:t>
                      </a:r>
                      <a:endParaRPr lang="fr-FR" sz="14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400" b="0" dirty="0">
                          <a:solidFill>
                            <a:schemeClr val="tx1"/>
                          </a:solidFill>
                          <a:latin typeface="+mn-lt"/>
                        </a:rPr>
                        <a:t>Répondre aux</a:t>
                      </a:r>
                      <a:r>
                        <a:rPr lang="fr-FR" sz="1400" b="1" dirty="0">
                          <a:solidFill>
                            <a:schemeClr val="tx1"/>
                          </a:solidFill>
                          <a:latin typeface="+mn-lt"/>
                        </a:rPr>
                        <a:t> impacts attendus</a:t>
                      </a:r>
                      <a:endParaRPr lang="fr-FR" sz="14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400" b="0" dirty="0">
                          <a:solidFill>
                            <a:schemeClr val="tx1"/>
                          </a:solidFill>
                          <a:latin typeface="+mn-lt"/>
                        </a:rPr>
                        <a:t>Fournir des</a:t>
                      </a:r>
                      <a:r>
                        <a:rPr lang="fr-FR" sz="1400" b="1" dirty="0">
                          <a:solidFill>
                            <a:schemeClr val="tx1"/>
                          </a:solidFill>
                          <a:latin typeface="+mn-lt"/>
                        </a:rPr>
                        <a:t> </a:t>
                      </a:r>
                      <a:r>
                        <a:rPr lang="fr-FR" sz="1400" b="1" dirty="0" smtClean="0">
                          <a:solidFill>
                            <a:schemeClr val="tx1"/>
                          </a:solidFill>
                          <a:latin typeface="+mn-lt"/>
                        </a:rPr>
                        <a:t>options</a:t>
                      </a:r>
                      <a:r>
                        <a:rPr lang="fr-FR" sz="1400" b="0" baseline="0" dirty="0" smtClean="0">
                          <a:solidFill>
                            <a:schemeClr val="tx1"/>
                          </a:solidFill>
                          <a:latin typeface="+mn-lt"/>
                        </a:rPr>
                        <a:t> et</a:t>
                      </a:r>
                      <a:r>
                        <a:rPr lang="fr-FR" sz="1400" b="0" dirty="0" smtClean="0">
                          <a:solidFill>
                            <a:schemeClr val="tx1"/>
                          </a:solidFill>
                          <a:latin typeface="+mn-lt"/>
                        </a:rPr>
                        <a:t> </a:t>
                      </a:r>
                      <a:r>
                        <a:rPr lang="fr-FR" sz="1400" b="1" dirty="0" smtClean="0">
                          <a:solidFill>
                            <a:schemeClr val="tx1"/>
                          </a:solidFill>
                          <a:latin typeface="+mn-lt"/>
                        </a:rPr>
                        <a:t>solutions </a:t>
                      </a:r>
                      <a:r>
                        <a:rPr lang="fr-FR" sz="1400" b="1" dirty="0">
                          <a:solidFill>
                            <a:schemeClr val="tx1"/>
                          </a:solidFill>
                          <a:latin typeface="+mn-lt"/>
                        </a:rPr>
                        <a:t>(non) technologiques</a:t>
                      </a:r>
                      <a:r>
                        <a:rPr lang="fr-FR" sz="1400" b="0" dirty="0">
                          <a:solidFill>
                            <a:schemeClr val="tx1"/>
                          </a:solidFill>
                          <a:latin typeface="+mn-lt"/>
                        </a:rPr>
                        <a:t>,</a:t>
                      </a:r>
                      <a:r>
                        <a:rPr lang="fr-FR" sz="1400" b="1" dirty="0">
                          <a:solidFill>
                            <a:schemeClr val="tx1"/>
                          </a:solidFill>
                          <a:latin typeface="+mn-lt"/>
                        </a:rPr>
                        <a:t> </a:t>
                      </a:r>
                      <a:r>
                        <a:rPr lang="fr-FR" sz="1400" b="1" dirty="0" smtClean="0">
                          <a:solidFill>
                            <a:schemeClr val="tx1"/>
                          </a:solidFill>
                          <a:latin typeface="+mn-lt"/>
                        </a:rPr>
                        <a:t>recommandations</a:t>
                      </a:r>
                      <a:r>
                        <a:rPr lang="fr-FR" sz="1400" b="1" dirty="0">
                          <a:solidFill>
                            <a:schemeClr val="tx1"/>
                          </a:solidFill>
                          <a:latin typeface="+mn-lt"/>
                        </a:rPr>
                        <a:t>...</a:t>
                      </a:r>
                      <a:endParaRPr sz="1600" dirty="0">
                        <a:solidFill>
                          <a:schemeClr val="tx1"/>
                        </a:solidFill>
                      </a:endParaRPr>
                    </a:p>
                    <a:p>
                      <a:pPr marL="285750" marR="437515" lvl="0" indent="-285750">
                        <a:spcAft>
                          <a:spcPts val="600"/>
                        </a:spcAft>
                        <a:buClr>
                          <a:srgbClr val="EA5433"/>
                        </a:buClr>
                        <a:buSzPct val="90000"/>
                        <a:buFont typeface="Courier New"/>
                        <a:buChar char="o"/>
                        <a:defRPr/>
                      </a:pPr>
                      <a:r>
                        <a:rPr lang="fr-FR" sz="1400" b="0" dirty="0">
                          <a:solidFill>
                            <a:schemeClr val="tx1"/>
                          </a:solidFill>
                          <a:latin typeface="+mn-lt"/>
                        </a:rPr>
                        <a:t>Projets </a:t>
                      </a:r>
                      <a:r>
                        <a:rPr lang="fr-FR" sz="1400" b="1" dirty="0">
                          <a:solidFill>
                            <a:schemeClr val="tx1"/>
                          </a:solidFill>
                          <a:latin typeface="+mn-lt"/>
                        </a:rPr>
                        <a:t>collaboratifs</a:t>
                      </a:r>
                      <a:r>
                        <a:rPr lang="fr-FR" sz="1400" b="0" dirty="0">
                          <a:solidFill>
                            <a:schemeClr val="tx1"/>
                          </a:solidFill>
                          <a:latin typeface="+mn-lt"/>
                        </a:rPr>
                        <a:t> trans</a:t>
                      </a:r>
                      <a:r>
                        <a:rPr lang="fr-FR" sz="1400" b="1" dirty="0">
                          <a:solidFill>
                            <a:schemeClr val="tx1"/>
                          </a:solidFill>
                          <a:latin typeface="+mn-lt"/>
                        </a:rPr>
                        <a:t>disciplinaires</a:t>
                      </a:r>
                      <a:r>
                        <a:rPr lang="fr-FR" sz="1400" b="0" dirty="0">
                          <a:solidFill>
                            <a:schemeClr val="tx1"/>
                          </a:solidFill>
                          <a:latin typeface="+mn-lt"/>
                        </a:rPr>
                        <a:t>,</a:t>
                      </a:r>
                      <a:r>
                        <a:rPr lang="fr-FR" sz="1400" dirty="0">
                          <a:solidFill>
                            <a:schemeClr val="tx1"/>
                          </a:solidFill>
                          <a:latin typeface="+mn-lt"/>
                        </a:rPr>
                        <a:t> </a:t>
                      </a:r>
                      <a:r>
                        <a:rPr lang="fr-FR" sz="1400" b="0" dirty="0" err="1">
                          <a:solidFill>
                            <a:schemeClr val="tx1"/>
                          </a:solidFill>
                          <a:latin typeface="+mn-lt"/>
                        </a:rPr>
                        <a:t>tran</a:t>
                      </a:r>
                      <a:r>
                        <a:rPr lang="fr-FR" sz="1400" b="1" dirty="0" err="1">
                          <a:solidFill>
                            <a:schemeClr val="tx1"/>
                          </a:solidFill>
                          <a:latin typeface="+mn-lt"/>
                        </a:rPr>
                        <a:t>sectoriels</a:t>
                      </a:r>
                      <a:r>
                        <a:rPr lang="fr-FR" sz="1400" b="1" dirty="0">
                          <a:solidFill>
                            <a:schemeClr val="tx1"/>
                          </a:solidFill>
                          <a:latin typeface="+mn-lt"/>
                        </a:rPr>
                        <a:t> </a:t>
                      </a:r>
                      <a:r>
                        <a:rPr lang="fr-FR" sz="1400" b="0" dirty="0">
                          <a:solidFill>
                            <a:schemeClr val="tx1"/>
                          </a:solidFill>
                          <a:latin typeface="+mn-lt"/>
                        </a:rPr>
                        <a:t>et</a:t>
                      </a:r>
                      <a:r>
                        <a:rPr lang="fr-FR" sz="1400" b="1" dirty="0">
                          <a:solidFill>
                            <a:schemeClr val="tx1"/>
                          </a:solidFill>
                          <a:latin typeface="+mn-lt"/>
                        </a:rPr>
                        <a:t> </a:t>
                      </a:r>
                      <a:r>
                        <a:rPr lang="fr-FR" sz="1400" b="0" dirty="0">
                          <a:solidFill>
                            <a:schemeClr val="tx1"/>
                          </a:solidFill>
                          <a:latin typeface="+mn-lt"/>
                        </a:rPr>
                        <a:t>trans</a:t>
                      </a:r>
                      <a:r>
                        <a:rPr lang="fr-FR" sz="1400" b="1" dirty="0">
                          <a:solidFill>
                            <a:schemeClr val="tx1"/>
                          </a:solidFill>
                          <a:latin typeface="+mn-lt"/>
                        </a:rPr>
                        <a:t>nationaux</a:t>
                      </a:r>
                      <a:endParaRPr lang="fr-FR" sz="12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Durée de </a:t>
                      </a:r>
                      <a:r>
                        <a:rPr lang="fr-FR" sz="1400" b="1" dirty="0" smtClean="0">
                          <a:solidFill>
                            <a:schemeClr val="tx1"/>
                          </a:solidFill>
                          <a:latin typeface="+mn-lt"/>
                        </a:rPr>
                        <a:t>3-4 </a:t>
                      </a:r>
                      <a:r>
                        <a:rPr lang="fr-FR" sz="1400" b="1" dirty="0">
                          <a:solidFill>
                            <a:schemeClr val="tx1"/>
                          </a:solidFill>
                          <a:latin typeface="+mn-lt"/>
                        </a:rPr>
                        <a:t>ans </a:t>
                      </a:r>
                      <a:r>
                        <a:rPr lang="fr-FR" sz="1400" b="0" dirty="0">
                          <a:solidFill>
                            <a:schemeClr val="tx1"/>
                          </a:solidFill>
                          <a:latin typeface="+mn-lt"/>
                        </a:rPr>
                        <a:t>en moyenne</a:t>
                      </a:r>
                      <a:endParaRPr sz="1600" dirty="0">
                        <a:solidFill>
                          <a:schemeClr val="tx1"/>
                        </a:solidFill>
                      </a:endParaRPr>
                    </a:p>
                    <a:p>
                      <a:pPr marL="297815" marR="437515" lvl="0" indent="-285750">
                        <a:spcAft>
                          <a:spcPts val="600"/>
                        </a:spcAft>
                        <a:buClr>
                          <a:schemeClr val="accent4"/>
                        </a:buClr>
                        <a:buSzPct val="90000"/>
                        <a:buFont typeface="Courier New"/>
                        <a:buChar char="o"/>
                        <a:defRPr/>
                      </a:pPr>
                      <a:r>
                        <a:rPr lang="fr-FR" sz="1400" b="0" dirty="0">
                          <a:solidFill>
                            <a:schemeClr val="tx1"/>
                          </a:solidFill>
                          <a:latin typeface="+mn-lt"/>
                        </a:rPr>
                        <a:t>Minimum</a:t>
                      </a:r>
                      <a:r>
                        <a:rPr lang="fr-FR" sz="1400" dirty="0">
                          <a:solidFill>
                            <a:schemeClr val="tx1"/>
                          </a:solidFill>
                          <a:latin typeface="+mn-lt"/>
                        </a:rPr>
                        <a:t> </a:t>
                      </a:r>
                      <a:r>
                        <a:rPr lang="fr-FR" sz="1400" b="1" dirty="0">
                          <a:solidFill>
                            <a:schemeClr val="tx1"/>
                          </a:solidFill>
                          <a:latin typeface="+mn-lt"/>
                        </a:rPr>
                        <a:t>2-3 </a:t>
                      </a:r>
                      <a:r>
                        <a:rPr lang="fr-FR" sz="1400" b="1" dirty="0" smtClean="0">
                          <a:solidFill>
                            <a:schemeClr val="tx1"/>
                          </a:solidFill>
                          <a:latin typeface="+mn-lt"/>
                        </a:rPr>
                        <a:t>M€</a:t>
                      </a:r>
                      <a:r>
                        <a:rPr lang="fr-FR" sz="1400" b="0" dirty="0" smtClean="0">
                          <a:solidFill>
                            <a:schemeClr val="tx1"/>
                          </a:solidFill>
                          <a:latin typeface="+mn-lt"/>
                        </a:rPr>
                        <a:t>,</a:t>
                      </a:r>
                      <a:r>
                        <a:rPr lang="fr-FR" sz="1400" b="0" dirty="0">
                          <a:solidFill>
                            <a:schemeClr val="tx1"/>
                          </a:solidFill>
                          <a:latin typeface="+mn-lt"/>
                        </a:rPr>
                        <a:t> </a:t>
                      </a:r>
                      <a:r>
                        <a:rPr lang="fr-FR" sz="1400" b="1" i="0" u="none" strike="noStrike" cap="none" dirty="0">
                          <a:solidFill>
                            <a:schemeClr val="tx1"/>
                          </a:solidFill>
                          <a:latin typeface="+mn-lt"/>
                          <a:ea typeface="+mn-ea"/>
                          <a:cs typeface="+mn-cs"/>
                        </a:rPr>
                        <a:t>4-5 </a:t>
                      </a:r>
                      <a:r>
                        <a:rPr lang="fr-FR" sz="1400" b="1" i="0" u="none" strike="noStrike" cap="none" dirty="0" smtClean="0">
                          <a:solidFill>
                            <a:schemeClr val="tx1"/>
                          </a:solidFill>
                          <a:latin typeface="+mn-lt"/>
                          <a:ea typeface="+mn-ea"/>
                          <a:cs typeface="+mn-cs"/>
                        </a:rPr>
                        <a:t>M€</a:t>
                      </a:r>
                      <a:r>
                        <a:rPr lang="fr-FR" sz="1400" b="0" dirty="0" smtClean="0">
                          <a:solidFill>
                            <a:schemeClr val="tx1"/>
                          </a:solidFill>
                          <a:latin typeface="+mn-lt"/>
                        </a:rPr>
                        <a:t> </a:t>
                      </a:r>
                      <a:r>
                        <a:rPr lang="fr-FR" sz="1400" b="0" dirty="0">
                          <a:solidFill>
                            <a:schemeClr val="tx1"/>
                          </a:solidFill>
                          <a:latin typeface="+mn-lt"/>
                        </a:rPr>
                        <a:t>en </a:t>
                      </a:r>
                      <a:r>
                        <a:rPr lang="fr-FR" sz="1400" b="0" dirty="0" smtClean="0">
                          <a:solidFill>
                            <a:schemeClr val="tx1"/>
                          </a:solidFill>
                          <a:latin typeface="+mn-lt"/>
                        </a:rPr>
                        <a:t>moyenne</a:t>
                      </a:r>
                    </a:p>
                    <a:p>
                      <a:pPr marL="297815"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Minimum </a:t>
                      </a:r>
                      <a:r>
                        <a:rPr lang="fr-FR" sz="1400" b="1" dirty="0" smtClean="0">
                          <a:solidFill>
                            <a:schemeClr val="tx1"/>
                          </a:solidFill>
                          <a:latin typeface="+mn-lt"/>
                        </a:rPr>
                        <a:t>3 entités</a:t>
                      </a:r>
                      <a:r>
                        <a:rPr lang="fr-FR" sz="1400" b="1" baseline="0" dirty="0" smtClean="0">
                          <a:solidFill>
                            <a:schemeClr val="tx1"/>
                          </a:solidFill>
                          <a:latin typeface="+mn-lt"/>
                        </a:rPr>
                        <a:t> différentes</a:t>
                      </a:r>
                      <a:r>
                        <a:rPr lang="fr-FR" sz="1400" b="0" baseline="0" dirty="0" smtClean="0">
                          <a:solidFill>
                            <a:schemeClr val="tx1"/>
                          </a:solidFill>
                          <a:latin typeface="+mn-lt"/>
                        </a:rPr>
                        <a:t> issues de </a:t>
                      </a:r>
                      <a:r>
                        <a:rPr lang="fr-FR" sz="1400" b="1" baseline="0" dirty="0" smtClean="0">
                          <a:solidFill>
                            <a:schemeClr val="tx1"/>
                          </a:solidFill>
                          <a:latin typeface="+mn-lt"/>
                        </a:rPr>
                        <a:t>3 Etats </a:t>
                      </a:r>
                      <a:r>
                        <a:rPr lang="fr-FR" sz="1400" b="0" baseline="0" dirty="0" smtClean="0">
                          <a:solidFill>
                            <a:schemeClr val="tx1"/>
                          </a:solidFill>
                          <a:latin typeface="+mn-lt"/>
                        </a:rPr>
                        <a:t>membres ou associés à Horizon Europe</a:t>
                      </a:r>
                      <a:endParaRPr sz="1600" dirty="0">
                        <a:solidFill>
                          <a:schemeClr val="tx1"/>
                        </a:solidFill>
                      </a:endParaRPr>
                    </a:p>
                    <a:p>
                      <a:pPr marL="297815" marR="437515" lvl="0" indent="-285750">
                        <a:spcAft>
                          <a:spcPts val="600"/>
                        </a:spcAft>
                        <a:buClr>
                          <a:srgbClr val="EA5433"/>
                        </a:buClr>
                        <a:buSzPct val="90000"/>
                        <a:buFont typeface="Courier New"/>
                        <a:buChar char="o"/>
                        <a:defRPr/>
                      </a:pPr>
                      <a:r>
                        <a:rPr lang="fr-FR" sz="1400" b="1" u="none" dirty="0">
                          <a:solidFill>
                            <a:schemeClr val="tx1"/>
                          </a:solidFill>
                          <a:latin typeface="+mn-lt"/>
                        </a:rPr>
                        <a:t>3 types de projets :</a:t>
                      </a:r>
                      <a:r>
                        <a:rPr lang="fr-FR" sz="1400" b="0" dirty="0">
                          <a:solidFill>
                            <a:schemeClr val="tx1"/>
                          </a:solidFill>
                          <a:latin typeface="+mn-lt"/>
                        </a:rPr>
                        <a:t> RIA, IA, CSA</a:t>
                      </a:r>
                      <a:endParaRPr lang="fr-FR" sz="12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8</a:t>
            </a:fld>
            <a:endParaRPr lang="fr-FR" sz="1600" dirty="0">
              <a:solidFill>
                <a:schemeClr val="tx2"/>
              </a:solidFill>
            </a:endParaRPr>
          </a:p>
        </p:txBody>
      </p:sp>
    </p:spTree>
    <p:extLst>
      <p:ext uri="{BB962C8B-B14F-4D97-AF65-F5344CB8AC3E}">
        <p14:creationId xmlns:p14="http://schemas.microsoft.com/office/powerpoint/2010/main" val="81188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93337517"/>
              </p:ext>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endParaRPr lang="fr-FR" dirty="0" smtClean="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9</a:t>
            </a:fld>
            <a:endParaRPr lang="fr-FR" sz="1600" dirty="0">
              <a:solidFill>
                <a:schemeClr val="tx2"/>
              </a:solidFill>
            </a:endParaRPr>
          </a:p>
        </p:txBody>
      </p:sp>
    </p:spTree>
    <p:extLst>
      <p:ext uri="{BB962C8B-B14F-4D97-AF65-F5344CB8AC3E}">
        <p14:creationId xmlns:p14="http://schemas.microsoft.com/office/powerpoint/2010/main" val="2935322417"/>
      </p:ext>
    </p:extLst>
  </p:cSld>
  <p:clrMapOvr>
    <a:masterClrMapping/>
  </p:clrMapOvr>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4A17D9-E236-4691-B704-33703C186AEA}">
  <ds:schemaRefs>
    <ds:schemaRef ds:uri="http://purl.org/dc/elements/1.1/"/>
    <ds:schemaRef ds:uri="http://schemas.microsoft.com/office/2006/metadata/properties"/>
    <ds:schemaRef ds:uri="http://schemas.openxmlformats.org/package/2006/metadata/core-properties"/>
    <ds:schemaRef ds:uri="http://purl.org/dc/terms/"/>
    <ds:schemaRef ds:uri="e074068c-b24f-4ff9-a86f-a3aee0152276"/>
    <ds:schemaRef ds:uri="http://purl.org/dc/dcmitype/"/>
    <ds:schemaRef ds:uri="http://schemas.microsoft.com/office/2006/documentManagement/types"/>
    <ds:schemaRef ds:uri="http://schemas.microsoft.com/office/infopath/2007/PartnerControls"/>
    <ds:schemaRef ds:uri="1f47c0f9-1590-49e1-8db1-3ab35d550439"/>
    <ds:schemaRef ds:uri="http://www.w3.org/XML/1998/namespace"/>
  </ds:schemaRefs>
</ds:datastoreItem>
</file>

<file path=customXml/itemProps2.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3.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MODL-PPT-HEU-MESR</Template>
  <TotalTime>107174</TotalTime>
  <Words>12395</Words>
  <Application>Microsoft Office PowerPoint</Application>
  <PresentationFormat>Affichage à l'écran (16:9)</PresentationFormat>
  <Paragraphs>1386</Paragraphs>
  <Slides>68</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68</vt:i4>
      </vt:variant>
    </vt:vector>
  </HeadingPairs>
  <TitlesOfParts>
    <vt:vector size="78" baseType="lpstr">
      <vt:lpstr>.Lucida Grande UI Regular</vt:lpstr>
      <vt:lpstr>Arial</vt:lpstr>
      <vt:lpstr>Arial,Sans-Serif</vt:lpstr>
      <vt:lpstr>Calibri</vt:lpstr>
      <vt:lpstr>Courier New</vt:lpstr>
      <vt:lpstr>Marianne</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2024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Présentation PowerPoint</vt:lpstr>
      <vt:lpstr>Destination 5 Des solutions propres et compétitives pour tous les modes de transport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Destination 6 Des transports sûrs et résilients et des services de mobilité intelligente pour les passagers et les marchandises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Devenez expert-évaluateur pour HORIZON EUROPE</vt:lpstr>
      <vt:lpstr>Présentation PowerPoint</vt:lpstr>
      <vt:lpstr>Des documents pour aller plus loin</vt:lpstr>
      <vt:lpstr>Présentation PowerPoint</vt:lpstr>
      <vt:lpstr>Présentation PowerPoint</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444</cp:revision>
  <cp:lastPrinted>2022-06-28T15:17:54Z</cp:lastPrinted>
  <dcterms:created xsi:type="dcterms:W3CDTF">2022-06-13T15:26:11Z</dcterms:created>
  <dcterms:modified xsi:type="dcterms:W3CDTF">2024-04-08T09:45:05Z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